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2FDF5D0-9F35-46FA-9A8C-481BCB8E8ED1}">
          <p14:sldIdLst>
            <p14:sldId id="256"/>
            <p14:sldId id="257"/>
            <p14:sldId id="258"/>
            <p14:sldId id="259"/>
            <p14:sldId id="260"/>
            <p14:sldId id="261"/>
            <p14:sldId id="262"/>
            <p14:sldId id="263"/>
            <p14:sldId id="264"/>
          </p14:sldIdLst>
        </p14:section>
        <p14:section name="Untitled Section" id="{3E6F55EB-0871-4EFB-8B44-0A11972D95E8}">
          <p14:sldIdLst>
            <p14:sldId id="265"/>
            <p14:sldId id="26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8CCF"/>
    <a:srgbClr val="019C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3883" autoAdjust="0"/>
  </p:normalViewPr>
  <p:slideViewPr>
    <p:cSldViewPr snapToGrid="0">
      <p:cViewPr>
        <p:scale>
          <a:sx n="50" d="100"/>
          <a:sy n="50" d="100"/>
        </p:scale>
        <p:origin x="2048" y="-1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F1B5C-8A75-4755-9479-39B078DE83AF}" type="datetimeFigureOut">
              <a:rPr lang="en-IN" smtClean="0"/>
              <a:t>30-09-2018</a:t>
            </a:fld>
            <a:endParaRPr lang="en-IN"/>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8CEF73-F632-437F-BD60-CA4D03384745}" type="slidenum">
              <a:rPr lang="en-IN" smtClean="0"/>
              <a:t>‹#›</a:t>
            </a:fld>
            <a:endParaRPr lang="en-IN"/>
          </a:p>
        </p:txBody>
      </p:sp>
    </p:spTree>
    <p:extLst>
      <p:ext uri="{BB962C8B-B14F-4D97-AF65-F5344CB8AC3E}">
        <p14:creationId xmlns:p14="http://schemas.microsoft.com/office/powerpoint/2010/main" val="1707051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A462EF-248F-4648-BBBE-595877B0965F}" type="datetimeFigureOut">
              <a:rPr lang="en-IN" smtClean="0"/>
              <a:t>30-09-2018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7B2DEB-4F97-45E5-A4AC-5B6B52F39C14}" type="slidenum">
              <a:rPr lang="en-IN" smtClean="0"/>
              <a:t>‹#›</a:t>
            </a:fld>
            <a:endParaRPr lang="en-IN"/>
          </a:p>
        </p:txBody>
      </p:sp>
    </p:spTree>
    <p:extLst>
      <p:ext uri="{BB962C8B-B14F-4D97-AF65-F5344CB8AC3E}">
        <p14:creationId xmlns:p14="http://schemas.microsoft.com/office/powerpoint/2010/main" val="2467908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A462EF-248F-4648-BBBE-595877B0965F}" type="datetimeFigureOut">
              <a:rPr lang="en-IN" smtClean="0"/>
              <a:t>30-09-2018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7B2DEB-4F97-45E5-A4AC-5B6B52F39C14}" type="slidenum">
              <a:rPr lang="en-IN" smtClean="0"/>
              <a:t>‹#›</a:t>
            </a:fld>
            <a:endParaRPr lang="en-IN"/>
          </a:p>
        </p:txBody>
      </p:sp>
    </p:spTree>
    <p:extLst>
      <p:ext uri="{BB962C8B-B14F-4D97-AF65-F5344CB8AC3E}">
        <p14:creationId xmlns:p14="http://schemas.microsoft.com/office/powerpoint/2010/main" val="1912085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A462EF-248F-4648-BBBE-595877B0965F}" type="datetimeFigureOut">
              <a:rPr lang="en-IN" smtClean="0"/>
              <a:t>30-09-2018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7B2DEB-4F97-45E5-A4AC-5B6B52F39C14}" type="slidenum">
              <a:rPr lang="en-IN" smtClean="0"/>
              <a:t>‹#›</a:t>
            </a:fld>
            <a:endParaRPr lang="en-IN"/>
          </a:p>
        </p:txBody>
      </p:sp>
    </p:spTree>
    <p:extLst>
      <p:ext uri="{BB962C8B-B14F-4D97-AF65-F5344CB8AC3E}">
        <p14:creationId xmlns:p14="http://schemas.microsoft.com/office/powerpoint/2010/main" val="6912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A462EF-248F-4648-BBBE-595877B0965F}" type="datetimeFigureOut">
              <a:rPr lang="en-IN" smtClean="0"/>
              <a:t>30-09-2018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7B2DEB-4F97-45E5-A4AC-5B6B52F39C14}" type="slidenum">
              <a:rPr lang="en-IN" smtClean="0"/>
              <a:t>‹#›</a:t>
            </a:fld>
            <a:endParaRPr lang="en-IN"/>
          </a:p>
        </p:txBody>
      </p:sp>
    </p:spTree>
    <p:extLst>
      <p:ext uri="{BB962C8B-B14F-4D97-AF65-F5344CB8AC3E}">
        <p14:creationId xmlns:p14="http://schemas.microsoft.com/office/powerpoint/2010/main" val="3884662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A462EF-248F-4648-BBBE-595877B0965F}" type="datetimeFigureOut">
              <a:rPr lang="en-IN" smtClean="0"/>
              <a:t>30-09-2018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7B2DEB-4F97-45E5-A4AC-5B6B52F39C14}" type="slidenum">
              <a:rPr lang="en-IN" smtClean="0"/>
              <a:t>‹#›</a:t>
            </a:fld>
            <a:endParaRPr lang="en-IN"/>
          </a:p>
        </p:txBody>
      </p:sp>
    </p:spTree>
    <p:extLst>
      <p:ext uri="{BB962C8B-B14F-4D97-AF65-F5344CB8AC3E}">
        <p14:creationId xmlns:p14="http://schemas.microsoft.com/office/powerpoint/2010/main" val="1465986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A462EF-248F-4648-BBBE-595877B0965F}" type="datetimeFigureOut">
              <a:rPr lang="en-IN" smtClean="0"/>
              <a:t>30-09-2018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7B2DEB-4F97-45E5-A4AC-5B6B52F39C14}" type="slidenum">
              <a:rPr lang="en-IN" smtClean="0"/>
              <a:t>‹#›</a:t>
            </a:fld>
            <a:endParaRPr lang="en-IN"/>
          </a:p>
        </p:txBody>
      </p:sp>
    </p:spTree>
    <p:extLst>
      <p:ext uri="{BB962C8B-B14F-4D97-AF65-F5344CB8AC3E}">
        <p14:creationId xmlns:p14="http://schemas.microsoft.com/office/powerpoint/2010/main" val="3462439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A462EF-248F-4648-BBBE-595877B0965F}" type="datetimeFigureOut">
              <a:rPr lang="en-IN" smtClean="0"/>
              <a:t>30-09-2018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77B2DEB-4F97-45E5-A4AC-5B6B52F39C14}" type="slidenum">
              <a:rPr lang="en-IN" smtClean="0"/>
              <a:t>‹#›</a:t>
            </a:fld>
            <a:endParaRPr lang="en-IN"/>
          </a:p>
        </p:txBody>
      </p:sp>
    </p:spTree>
    <p:extLst>
      <p:ext uri="{BB962C8B-B14F-4D97-AF65-F5344CB8AC3E}">
        <p14:creationId xmlns:p14="http://schemas.microsoft.com/office/powerpoint/2010/main" val="2818121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A462EF-248F-4648-BBBE-595877B0965F}" type="datetimeFigureOut">
              <a:rPr lang="en-IN" smtClean="0"/>
              <a:t>30-09-2018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77B2DEB-4F97-45E5-A4AC-5B6B52F39C14}" type="slidenum">
              <a:rPr lang="en-IN" smtClean="0"/>
              <a:t>‹#›</a:t>
            </a:fld>
            <a:endParaRPr lang="en-IN"/>
          </a:p>
        </p:txBody>
      </p:sp>
    </p:spTree>
    <p:extLst>
      <p:ext uri="{BB962C8B-B14F-4D97-AF65-F5344CB8AC3E}">
        <p14:creationId xmlns:p14="http://schemas.microsoft.com/office/powerpoint/2010/main" val="2560288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A462EF-248F-4648-BBBE-595877B0965F}" type="datetimeFigureOut">
              <a:rPr lang="en-IN" smtClean="0"/>
              <a:t>30-09-2018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77B2DEB-4F97-45E5-A4AC-5B6B52F39C14}" type="slidenum">
              <a:rPr lang="en-IN" smtClean="0"/>
              <a:t>‹#›</a:t>
            </a:fld>
            <a:endParaRPr lang="en-IN"/>
          </a:p>
        </p:txBody>
      </p:sp>
    </p:spTree>
    <p:extLst>
      <p:ext uri="{BB962C8B-B14F-4D97-AF65-F5344CB8AC3E}">
        <p14:creationId xmlns:p14="http://schemas.microsoft.com/office/powerpoint/2010/main" val="217737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1A462EF-248F-4648-BBBE-595877B0965F}" type="datetimeFigureOut">
              <a:rPr lang="en-IN" smtClean="0"/>
              <a:t>30-09-2018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7B2DEB-4F97-45E5-A4AC-5B6B52F39C14}" type="slidenum">
              <a:rPr lang="en-IN" smtClean="0"/>
              <a:t>‹#›</a:t>
            </a:fld>
            <a:endParaRPr lang="en-IN"/>
          </a:p>
        </p:txBody>
      </p:sp>
    </p:spTree>
    <p:extLst>
      <p:ext uri="{BB962C8B-B14F-4D97-AF65-F5344CB8AC3E}">
        <p14:creationId xmlns:p14="http://schemas.microsoft.com/office/powerpoint/2010/main" val="63769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1A462EF-248F-4648-BBBE-595877B0965F}" type="datetimeFigureOut">
              <a:rPr lang="en-IN" smtClean="0"/>
              <a:t>30-09-2018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7B2DEB-4F97-45E5-A4AC-5B6B52F39C14}" type="slidenum">
              <a:rPr lang="en-IN" smtClean="0"/>
              <a:t>‹#›</a:t>
            </a:fld>
            <a:endParaRPr lang="en-IN"/>
          </a:p>
        </p:txBody>
      </p:sp>
    </p:spTree>
    <p:extLst>
      <p:ext uri="{BB962C8B-B14F-4D97-AF65-F5344CB8AC3E}">
        <p14:creationId xmlns:p14="http://schemas.microsoft.com/office/powerpoint/2010/main" val="4040244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21A462EF-248F-4648-BBBE-595877B0965F}" type="datetimeFigureOut">
              <a:rPr lang="en-IN" smtClean="0"/>
              <a:t>30-09-2018</a:t>
            </a:fld>
            <a:endParaRPr lang="en-IN"/>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C77B2DEB-4F97-45E5-A4AC-5B6B52F39C14}" type="slidenum">
              <a:rPr lang="en-IN" smtClean="0"/>
              <a:t>‹#›</a:t>
            </a:fld>
            <a:endParaRPr lang="en-IN"/>
          </a:p>
        </p:txBody>
      </p:sp>
      <p:pic>
        <p:nvPicPr>
          <p:cNvPr id="7" name="Picture 2" descr="Image result for scgj logo">
            <a:extLst>
              <a:ext uri="{FF2B5EF4-FFF2-40B4-BE49-F238E27FC236}">
                <a16:creationId xmlns:a16="http://schemas.microsoft.com/office/drawing/2014/main" id="{938D74BB-44EF-42BF-8D82-32494F0F368E}"/>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32715" y="125413"/>
            <a:ext cx="1163999" cy="255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elated image">
            <a:extLst>
              <a:ext uri="{FF2B5EF4-FFF2-40B4-BE49-F238E27FC236}">
                <a16:creationId xmlns:a16="http://schemas.microsoft.com/office/drawing/2014/main" id="{26CB7E7B-CDA2-4048-A754-D9FD11D15833}"/>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257809" y="125413"/>
            <a:ext cx="333492" cy="390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8711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cgjsksd.in/" TargetMode="External"/><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41BC67-C3BF-4B2A-BDE3-BCD1152C4F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44" t="9507" r="30929" b="29399"/>
          <a:stretch/>
        </p:blipFill>
        <p:spPr>
          <a:xfrm flipH="1">
            <a:off x="-18668" y="1212966"/>
            <a:ext cx="6895333" cy="8098971"/>
          </a:xfrm>
          <a:prstGeom prst="rect">
            <a:avLst/>
          </a:prstGeom>
        </p:spPr>
      </p:pic>
      <p:sp>
        <p:nvSpPr>
          <p:cNvPr id="3" name="Rectangle 2">
            <a:extLst>
              <a:ext uri="{FF2B5EF4-FFF2-40B4-BE49-F238E27FC236}">
                <a16:creationId xmlns:a16="http://schemas.microsoft.com/office/drawing/2014/main" id="{E93E8286-FE7D-48C9-A0DA-08E80D8225FC}"/>
              </a:ext>
            </a:extLst>
          </p:cNvPr>
          <p:cNvSpPr/>
          <p:nvPr/>
        </p:nvSpPr>
        <p:spPr>
          <a:xfrm>
            <a:off x="0" y="0"/>
            <a:ext cx="6858000" cy="130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 Box 6">
            <a:extLst>
              <a:ext uri="{FF2B5EF4-FFF2-40B4-BE49-F238E27FC236}">
                <a16:creationId xmlns:a16="http://schemas.microsoft.com/office/drawing/2014/main" id="{270B00DF-C234-4F0F-AA84-29E0DC20741B}"/>
              </a:ext>
            </a:extLst>
          </p:cNvPr>
          <p:cNvSpPr txBox="1"/>
          <p:nvPr/>
        </p:nvSpPr>
        <p:spPr>
          <a:xfrm>
            <a:off x="2226879" y="1212966"/>
            <a:ext cx="4649787" cy="4353428"/>
          </a:xfrm>
          <a:prstGeom prst="teardrop">
            <a:avLst/>
          </a:prstGeom>
          <a:solidFill>
            <a:schemeClr val="accent4"/>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r"/>
            <a:endParaRPr lang="en-US" sz="2400" kern="1400" spc="-50" dirty="0">
              <a:solidFill>
                <a:prstClr val="black"/>
              </a:solidFill>
              <a:latin typeface="Franklin Gothic Heavy" panose="020B0903020102020204" pitchFamily="34" charset="0"/>
              <a:ea typeface="Times New Roman" panose="02020603050405020304" pitchFamily="18" charset="0"/>
              <a:cs typeface="Mangal" panose="02040503050203030202" pitchFamily="18" charset="0"/>
            </a:endParaRPr>
          </a:p>
        </p:txBody>
      </p:sp>
      <p:sp>
        <p:nvSpPr>
          <p:cNvPr id="5" name="Rectangle 4">
            <a:extLst>
              <a:ext uri="{FF2B5EF4-FFF2-40B4-BE49-F238E27FC236}">
                <a16:creationId xmlns:a16="http://schemas.microsoft.com/office/drawing/2014/main" id="{66449BC6-E64C-4FF2-9165-60CD02F5E5C7}"/>
              </a:ext>
            </a:extLst>
          </p:cNvPr>
          <p:cNvSpPr/>
          <p:nvPr/>
        </p:nvSpPr>
        <p:spPr>
          <a:xfrm>
            <a:off x="2208208" y="3122498"/>
            <a:ext cx="4649789" cy="523220"/>
          </a:xfrm>
          <a:prstGeom prst="rect">
            <a:avLst/>
          </a:prstGeom>
        </p:spPr>
        <p:txBody>
          <a:bodyPr wrap="square">
            <a:spAutoFit/>
          </a:bodyPr>
          <a:lstStyle/>
          <a:p>
            <a:pPr algn="r"/>
            <a:r>
              <a:rPr lang="nb-NO" sz="2800" b="1" dirty="0">
                <a:solidFill>
                  <a:schemeClr val="tx2"/>
                </a:solidFill>
              </a:rPr>
              <a:t>SCGJ/Safai Karamchari – App </a:t>
            </a:r>
          </a:p>
        </p:txBody>
      </p:sp>
      <p:sp>
        <p:nvSpPr>
          <p:cNvPr id="6" name="Rectangle 5">
            <a:extLst>
              <a:ext uri="{FF2B5EF4-FFF2-40B4-BE49-F238E27FC236}">
                <a16:creationId xmlns:a16="http://schemas.microsoft.com/office/drawing/2014/main" id="{F692F2F9-E9E4-43B6-B0BE-F6AF7B526BBE}"/>
              </a:ext>
            </a:extLst>
          </p:cNvPr>
          <p:cNvSpPr/>
          <p:nvPr/>
        </p:nvSpPr>
        <p:spPr>
          <a:xfrm>
            <a:off x="4277686" y="2447420"/>
            <a:ext cx="2525050" cy="584775"/>
          </a:xfrm>
          <a:prstGeom prst="rect">
            <a:avLst/>
          </a:prstGeom>
        </p:spPr>
        <p:txBody>
          <a:bodyPr wrap="none">
            <a:spAutoFit/>
          </a:bodyPr>
          <a:lstStyle/>
          <a:p>
            <a:pPr algn="r"/>
            <a:r>
              <a:rPr lang="en-US" sz="3200" kern="1400" spc="-50" dirty="0">
                <a:solidFill>
                  <a:prstClr val="black">
                    <a:lumMod val="75000"/>
                    <a:lumOff val="25000"/>
                  </a:prstClr>
                </a:solidFill>
                <a:latin typeface="Franklin Gothic Heavy" panose="020B0903020102020204" pitchFamily="34" charset="0"/>
                <a:ea typeface="Times New Roman" panose="02020603050405020304" pitchFamily="18" charset="0"/>
                <a:cs typeface="Mangal" panose="02040503050203030202" pitchFamily="18" charset="0"/>
              </a:rPr>
              <a:t>User Manual</a:t>
            </a:r>
          </a:p>
        </p:txBody>
      </p:sp>
      <p:sp>
        <p:nvSpPr>
          <p:cNvPr id="7" name="Rectangle 6">
            <a:extLst>
              <a:ext uri="{FF2B5EF4-FFF2-40B4-BE49-F238E27FC236}">
                <a16:creationId xmlns:a16="http://schemas.microsoft.com/office/drawing/2014/main" id="{E849EDA4-C612-4EC0-B0AC-E069334DF29D}"/>
              </a:ext>
            </a:extLst>
          </p:cNvPr>
          <p:cNvSpPr/>
          <p:nvPr/>
        </p:nvSpPr>
        <p:spPr>
          <a:xfrm>
            <a:off x="0" y="9311937"/>
            <a:ext cx="6858000" cy="65937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a:extLst>
              <a:ext uri="{FF2B5EF4-FFF2-40B4-BE49-F238E27FC236}">
                <a16:creationId xmlns:a16="http://schemas.microsoft.com/office/drawing/2014/main" id="{7665009F-4612-4C2C-AB71-B59D9757F316}"/>
              </a:ext>
            </a:extLst>
          </p:cNvPr>
          <p:cNvSpPr/>
          <p:nvPr/>
        </p:nvSpPr>
        <p:spPr>
          <a:xfrm>
            <a:off x="4439797" y="3636852"/>
            <a:ext cx="2434513" cy="369332"/>
          </a:xfrm>
          <a:prstGeom prst="rect">
            <a:avLst/>
          </a:prstGeom>
        </p:spPr>
        <p:txBody>
          <a:bodyPr wrap="none">
            <a:spAutoFit/>
          </a:bodyPr>
          <a:lstStyle/>
          <a:p>
            <a:r>
              <a:rPr lang="en-US" dirty="0">
                <a:solidFill>
                  <a:schemeClr val="bg1"/>
                </a:solidFill>
                <a:hlinkClick r:id="rId3"/>
              </a:rPr>
              <a:t>https://www.scgjsksd.in</a:t>
            </a:r>
            <a:endParaRPr lang="en-US" dirty="0">
              <a:solidFill>
                <a:schemeClr val="bg1"/>
              </a:solidFill>
            </a:endParaRPr>
          </a:p>
        </p:txBody>
      </p:sp>
      <p:pic>
        <p:nvPicPr>
          <p:cNvPr id="9" name="Picture 8">
            <a:extLst>
              <a:ext uri="{FF2B5EF4-FFF2-40B4-BE49-F238E27FC236}">
                <a16:creationId xmlns:a16="http://schemas.microsoft.com/office/drawing/2014/main" id="{163E71BD-3466-442F-A47C-1B561F3036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7142" y="130629"/>
            <a:ext cx="859985" cy="809153"/>
          </a:xfrm>
          <a:prstGeom prst="rect">
            <a:avLst/>
          </a:prstGeom>
        </p:spPr>
      </p:pic>
      <p:pic>
        <p:nvPicPr>
          <p:cNvPr id="10" name="Picture 2" descr="Image result for skill council for green jobs">
            <a:extLst>
              <a:ext uri="{FF2B5EF4-FFF2-40B4-BE49-F238E27FC236}">
                <a16:creationId xmlns:a16="http://schemas.microsoft.com/office/drawing/2014/main" id="{AD523880-8C6A-45FD-A4E1-8798C8E9ED8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353" t="19194" r="5034" b="23326"/>
          <a:stretch/>
        </p:blipFill>
        <p:spPr bwMode="auto">
          <a:xfrm>
            <a:off x="0" y="132474"/>
            <a:ext cx="2911151" cy="744835"/>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0">
            <a:extLst>
              <a:ext uri="{FF2B5EF4-FFF2-40B4-BE49-F238E27FC236}">
                <a16:creationId xmlns:a16="http://schemas.microsoft.com/office/drawing/2014/main" id="{F49061BA-0956-4AF2-A9CD-E7A29C8433B8}"/>
              </a:ext>
            </a:extLst>
          </p:cNvPr>
          <p:cNvSpPr/>
          <p:nvPr/>
        </p:nvSpPr>
        <p:spPr>
          <a:xfrm rot="5150014">
            <a:off x="525288" y="9236123"/>
            <a:ext cx="231376" cy="898174"/>
          </a:xfrm>
          <a:prstGeom prst="parallelogram">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66C60585-7BDD-46DF-9EAA-6E71822B19D7}"/>
              </a:ext>
            </a:extLst>
          </p:cNvPr>
          <p:cNvSpPr/>
          <p:nvPr/>
        </p:nvSpPr>
        <p:spPr>
          <a:xfrm rot="5150014">
            <a:off x="1501164" y="9232077"/>
            <a:ext cx="231376" cy="898174"/>
          </a:xfrm>
          <a:prstGeom prst="parallelogram">
            <a:avLst/>
          </a:prstGeom>
          <a:solidFill>
            <a:srgbClr val="47B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5D213B9E-18F9-4651-A7B6-0464A93A9C4F}"/>
              </a:ext>
            </a:extLst>
          </p:cNvPr>
          <p:cNvSpPr/>
          <p:nvPr/>
        </p:nvSpPr>
        <p:spPr>
          <a:xfrm rot="5150014">
            <a:off x="2477039" y="9222403"/>
            <a:ext cx="231376" cy="898174"/>
          </a:xfrm>
          <a:prstGeom prst="parallelogram">
            <a:avLst/>
          </a:prstGeom>
          <a:solidFill>
            <a:srgbClr val="F1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5297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9ABA95-1533-4803-8A89-BD700D711776}"/>
              </a:ext>
            </a:extLst>
          </p:cNvPr>
          <p:cNvSpPr txBox="1"/>
          <p:nvPr/>
        </p:nvSpPr>
        <p:spPr>
          <a:xfrm>
            <a:off x="264160" y="849520"/>
            <a:ext cx="4592320" cy="307777"/>
          </a:xfrm>
          <a:prstGeom prst="rect">
            <a:avLst/>
          </a:prstGeom>
          <a:noFill/>
        </p:spPr>
        <p:txBody>
          <a:bodyPr wrap="square" rtlCol="0">
            <a:spAutoFit/>
          </a:bodyPr>
          <a:lstStyle/>
          <a:p>
            <a:r>
              <a:rPr lang="en-IN" sz="1400" dirty="0">
                <a:solidFill>
                  <a:schemeClr val="accent1"/>
                </a:solidFill>
              </a:rPr>
              <a:t>Uploading the excel sheet for candidate</a:t>
            </a:r>
          </a:p>
        </p:txBody>
      </p:sp>
      <p:sp>
        <p:nvSpPr>
          <p:cNvPr id="5" name="TextBox 4">
            <a:extLst>
              <a:ext uri="{FF2B5EF4-FFF2-40B4-BE49-F238E27FC236}">
                <a16:creationId xmlns:a16="http://schemas.microsoft.com/office/drawing/2014/main" id="{5B49846A-4DCE-4931-B016-F2E8822AB55A}"/>
              </a:ext>
            </a:extLst>
          </p:cNvPr>
          <p:cNvSpPr txBox="1"/>
          <p:nvPr/>
        </p:nvSpPr>
        <p:spPr>
          <a:xfrm>
            <a:off x="355600" y="1243657"/>
            <a:ext cx="5877560" cy="276999"/>
          </a:xfrm>
          <a:prstGeom prst="rect">
            <a:avLst/>
          </a:prstGeom>
          <a:noFill/>
        </p:spPr>
        <p:txBody>
          <a:bodyPr wrap="square" rtlCol="0">
            <a:spAutoFit/>
          </a:bodyPr>
          <a:lstStyle/>
          <a:p>
            <a:pPr algn="just"/>
            <a:r>
              <a:rPr lang="en-IN" sz="1200" dirty="0"/>
              <a:t>To upload the candidate sheet into the system, follow the given steps</a:t>
            </a:r>
          </a:p>
        </p:txBody>
      </p:sp>
      <p:sp>
        <p:nvSpPr>
          <p:cNvPr id="6" name="TextBox 5">
            <a:extLst>
              <a:ext uri="{FF2B5EF4-FFF2-40B4-BE49-F238E27FC236}">
                <a16:creationId xmlns:a16="http://schemas.microsoft.com/office/drawing/2014/main" id="{9464639F-1677-40F9-B335-834C7708818B}"/>
              </a:ext>
            </a:extLst>
          </p:cNvPr>
          <p:cNvSpPr txBox="1"/>
          <p:nvPr/>
        </p:nvSpPr>
        <p:spPr>
          <a:xfrm>
            <a:off x="355600" y="1695777"/>
            <a:ext cx="5877560" cy="276999"/>
          </a:xfrm>
          <a:prstGeom prst="rect">
            <a:avLst/>
          </a:prstGeom>
          <a:noFill/>
        </p:spPr>
        <p:txBody>
          <a:bodyPr wrap="square" rtlCol="0">
            <a:spAutoFit/>
          </a:bodyPr>
          <a:lstStyle/>
          <a:p>
            <a:pPr algn="just"/>
            <a:r>
              <a:rPr lang="en-IN" sz="1200" dirty="0"/>
              <a:t>1. Navigate to Upload Candidate Sheet on the data import page</a:t>
            </a:r>
          </a:p>
        </p:txBody>
      </p:sp>
      <p:pic>
        <p:nvPicPr>
          <p:cNvPr id="7" name="Picture 6">
            <a:extLst>
              <a:ext uri="{FF2B5EF4-FFF2-40B4-BE49-F238E27FC236}">
                <a16:creationId xmlns:a16="http://schemas.microsoft.com/office/drawing/2014/main" id="{B356EBA5-B345-43C3-B64D-51FD9D8F35EA}"/>
              </a:ext>
            </a:extLst>
          </p:cNvPr>
          <p:cNvPicPr>
            <a:picLocks noChangeAspect="1"/>
          </p:cNvPicPr>
          <p:nvPr/>
        </p:nvPicPr>
        <p:blipFill rotWithShape="1">
          <a:blip r:embed="rId2"/>
          <a:srcRect l="16963" t="46840" r="1185" b="22608"/>
          <a:stretch/>
        </p:blipFill>
        <p:spPr>
          <a:xfrm>
            <a:off x="568960" y="2275840"/>
            <a:ext cx="5613400" cy="1178560"/>
          </a:xfrm>
          <a:prstGeom prst="rect">
            <a:avLst/>
          </a:prstGeom>
          <a:ln w="19050">
            <a:solidFill>
              <a:schemeClr val="tx1"/>
            </a:solidFill>
          </a:ln>
        </p:spPr>
      </p:pic>
      <p:sp>
        <p:nvSpPr>
          <p:cNvPr id="8" name="TextBox 7">
            <a:extLst>
              <a:ext uri="{FF2B5EF4-FFF2-40B4-BE49-F238E27FC236}">
                <a16:creationId xmlns:a16="http://schemas.microsoft.com/office/drawing/2014/main" id="{B2996DA9-1C21-47C2-B98E-54F4AF169845}"/>
              </a:ext>
            </a:extLst>
          </p:cNvPr>
          <p:cNvSpPr txBox="1"/>
          <p:nvPr/>
        </p:nvSpPr>
        <p:spPr>
          <a:xfrm>
            <a:off x="355600" y="3834457"/>
            <a:ext cx="5877560" cy="276999"/>
          </a:xfrm>
          <a:prstGeom prst="rect">
            <a:avLst/>
          </a:prstGeom>
          <a:noFill/>
        </p:spPr>
        <p:txBody>
          <a:bodyPr wrap="square" rtlCol="0">
            <a:spAutoFit/>
          </a:bodyPr>
          <a:lstStyle/>
          <a:p>
            <a:pPr algn="just"/>
            <a:r>
              <a:rPr lang="en-IN" sz="1200" dirty="0"/>
              <a:t>2. Select the Batch – ID for which the sheet needs to be uploaded &amp; click on browse button</a:t>
            </a:r>
          </a:p>
        </p:txBody>
      </p:sp>
      <p:pic>
        <p:nvPicPr>
          <p:cNvPr id="9" name="Picture 8">
            <a:extLst>
              <a:ext uri="{FF2B5EF4-FFF2-40B4-BE49-F238E27FC236}">
                <a16:creationId xmlns:a16="http://schemas.microsoft.com/office/drawing/2014/main" id="{7286B0B3-2BF9-4C76-9D30-4E8F2E5B2ED6}"/>
              </a:ext>
            </a:extLst>
          </p:cNvPr>
          <p:cNvPicPr>
            <a:picLocks noChangeAspect="1"/>
          </p:cNvPicPr>
          <p:nvPr/>
        </p:nvPicPr>
        <p:blipFill rotWithShape="1">
          <a:blip r:embed="rId3"/>
          <a:srcRect l="16297" t="46313" r="6666" b="9967"/>
          <a:stretch/>
        </p:blipFill>
        <p:spPr>
          <a:xfrm>
            <a:off x="568960" y="4399280"/>
            <a:ext cx="5542280" cy="1686560"/>
          </a:xfrm>
          <a:prstGeom prst="rect">
            <a:avLst/>
          </a:prstGeom>
          <a:ln w="19050">
            <a:solidFill>
              <a:schemeClr val="tx1"/>
            </a:solidFill>
          </a:ln>
        </p:spPr>
      </p:pic>
      <p:sp>
        <p:nvSpPr>
          <p:cNvPr id="10" name="Rectangle: Rounded Corners 9">
            <a:extLst>
              <a:ext uri="{FF2B5EF4-FFF2-40B4-BE49-F238E27FC236}">
                <a16:creationId xmlns:a16="http://schemas.microsoft.com/office/drawing/2014/main" id="{65494A44-87AD-4D2F-AA2F-66DCE20CA8A0}"/>
              </a:ext>
            </a:extLst>
          </p:cNvPr>
          <p:cNvSpPr/>
          <p:nvPr/>
        </p:nvSpPr>
        <p:spPr>
          <a:xfrm>
            <a:off x="797560" y="5415280"/>
            <a:ext cx="538480" cy="863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A1D22BDC-9F80-4DC3-8671-B12404584F7F}"/>
              </a:ext>
            </a:extLst>
          </p:cNvPr>
          <p:cNvSpPr txBox="1"/>
          <p:nvPr/>
        </p:nvSpPr>
        <p:spPr>
          <a:xfrm>
            <a:off x="233680" y="6316841"/>
            <a:ext cx="5877560" cy="276999"/>
          </a:xfrm>
          <a:prstGeom prst="rect">
            <a:avLst/>
          </a:prstGeom>
          <a:noFill/>
        </p:spPr>
        <p:txBody>
          <a:bodyPr wrap="square" rtlCol="0">
            <a:spAutoFit/>
          </a:bodyPr>
          <a:lstStyle/>
          <a:p>
            <a:pPr algn="just"/>
            <a:r>
              <a:rPr lang="en-IN" sz="1200" dirty="0"/>
              <a:t>3. Select the Image by clicking on the browse button &amp; click on the Upload Button</a:t>
            </a:r>
          </a:p>
        </p:txBody>
      </p:sp>
      <p:pic>
        <p:nvPicPr>
          <p:cNvPr id="15" name="Picture 14">
            <a:extLst>
              <a:ext uri="{FF2B5EF4-FFF2-40B4-BE49-F238E27FC236}">
                <a16:creationId xmlns:a16="http://schemas.microsoft.com/office/drawing/2014/main" id="{9133F1A7-9687-4295-9F32-1625B5CDFFA0}"/>
              </a:ext>
            </a:extLst>
          </p:cNvPr>
          <p:cNvPicPr>
            <a:picLocks noChangeAspect="1"/>
          </p:cNvPicPr>
          <p:nvPr/>
        </p:nvPicPr>
        <p:blipFill rotWithShape="1">
          <a:blip r:embed="rId4"/>
          <a:srcRect l="16444" t="45918" r="1185" b="16551"/>
          <a:stretch/>
        </p:blipFill>
        <p:spPr>
          <a:xfrm>
            <a:off x="469900" y="7007721"/>
            <a:ext cx="5648960" cy="1447800"/>
          </a:xfrm>
          <a:prstGeom prst="rect">
            <a:avLst/>
          </a:prstGeom>
          <a:ln w="19050">
            <a:solidFill>
              <a:schemeClr val="tx1"/>
            </a:solidFill>
          </a:ln>
        </p:spPr>
      </p:pic>
      <p:sp>
        <p:nvSpPr>
          <p:cNvPr id="17" name="TextBox 16">
            <a:extLst>
              <a:ext uri="{FF2B5EF4-FFF2-40B4-BE49-F238E27FC236}">
                <a16:creationId xmlns:a16="http://schemas.microsoft.com/office/drawing/2014/main" id="{96A42988-AB45-4B45-9639-F642AD9A7FF6}"/>
              </a:ext>
            </a:extLst>
          </p:cNvPr>
          <p:cNvSpPr txBox="1"/>
          <p:nvPr/>
        </p:nvSpPr>
        <p:spPr>
          <a:xfrm>
            <a:off x="490220" y="8769141"/>
            <a:ext cx="5877560" cy="461665"/>
          </a:xfrm>
          <a:prstGeom prst="rect">
            <a:avLst/>
          </a:prstGeom>
          <a:noFill/>
        </p:spPr>
        <p:txBody>
          <a:bodyPr wrap="square" rtlCol="0">
            <a:spAutoFit/>
          </a:bodyPr>
          <a:lstStyle/>
          <a:p>
            <a:pPr algn="just"/>
            <a:r>
              <a:rPr lang="en-IN" sz="1200" dirty="0">
                <a:solidFill>
                  <a:srgbClr val="FF0000"/>
                </a:solidFill>
              </a:rPr>
              <a:t>Note : if the sheet is successfully generated then a success message saying </a:t>
            </a:r>
            <a:r>
              <a:rPr lang="en-IN" sz="1200" dirty="0">
                <a:solidFill>
                  <a:srgbClr val="00B050"/>
                </a:solidFill>
              </a:rPr>
              <a:t>“File Uploaded Successfully” </a:t>
            </a:r>
            <a:r>
              <a:rPr lang="en-IN" sz="1200" dirty="0">
                <a:solidFill>
                  <a:srgbClr val="FF0000"/>
                </a:solidFill>
              </a:rPr>
              <a:t>will be generated</a:t>
            </a:r>
          </a:p>
        </p:txBody>
      </p:sp>
    </p:spTree>
    <p:extLst>
      <p:ext uri="{BB962C8B-B14F-4D97-AF65-F5344CB8AC3E}">
        <p14:creationId xmlns:p14="http://schemas.microsoft.com/office/powerpoint/2010/main" val="1156061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D21686-9BDF-45A7-899A-9A2393FE7799}"/>
              </a:ext>
            </a:extLst>
          </p:cNvPr>
          <p:cNvSpPr txBox="1"/>
          <p:nvPr/>
        </p:nvSpPr>
        <p:spPr>
          <a:xfrm>
            <a:off x="264160" y="849520"/>
            <a:ext cx="4592320" cy="307777"/>
          </a:xfrm>
          <a:prstGeom prst="rect">
            <a:avLst/>
          </a:prstGeom>
          <a:noFill/>
        </p:spPr>
        <p:txBody>
          <a:bodyPr wrap="square" rtlCol="0">
            <a:spAutoFit/>
          </a:bodyPr>
          <a:lstStyle/>
          <a:p>
            <a:r>
              <a:rPr lang="en-IN" sz="1400" dirty="0">
                <a:solidFill>
                  <a:schemeClr val="accent1"/>
                </a:solidFill>
              </a:rPr>
              <a:t>Some Common Errors &amp; Possible Solutions</a:t>
            </a:r>
          </a:p>
        </p:txBody>
      </p:sp>
      <p:graphicFrame>
        <p:nvGraphicFramePr>
          <p:cNvPr id="5" name="Table 4">
            <a:extLst>
              <a:ext uri="{FF2B5EF4-FFF2-40B4-BE49-F238E27FC236}">
                <a16:creationId xmlns:a16="http://schemas.microsoft.com/office/drawing/2014/main" id="{372643BB-B8B0-4C2C-BD9D-44858D6597DF}"/>
              </a:ext>
            </a:extLst>
          </p:cNvPr>
          <p:cNvGraphicFramePr>
            <a:graphicFrameLocks noGrp="1"/>
          </p:cNvGraphicFramePr>
          <p:nvPr>
            <p:extLst>
              <p:ext uri="{D42A27DB-BD31-4B8C-83A1-F6EECF244321}">
                <p14:modId xmlns:p14="http://schemas.microsoft.com/office/powerpoint/2010/main" val="317798096"/>
              </p:ext>
            </p:extLst>
          </p:nvPr>
        </p:nvGraphicFramePr>
        <p:xfrm>
          <a:off x="431800" y="2092960"/>
          <a:ext cx="5730240" cy="5867400"/>
        </p:xfrm>
        <a:graphic>
          <a:graphicData uri="http://schemas.openxmlformats.org/drawingml/2006/table">
            <a:tbl>
              <a:tblPr firstRow="1" bandRow="1">
                <a:tableStyleId>{0660B408-B3CF-4A94-85FC-2B1E0A45F4A2}</a:tableStyleId>
              </a:tblPr>
              <a:tblGrid>
                <a:gridCol w="2865120">
                  <a:extLst>
                    <a:ext uri="{9D8B030D-6E8A-4147-A177-3AD203B41FA5}">
                      <a16:colId xmlns:a16="http://schemas.microsoft.com/office/drawing/2014/main" val="851186589"/>
                    </a:ext>
                  </a:extLst>
                </a:gridCol>
                <a:gridCol w="2865120">
                  <a:extLst>
                    <a:ext uri="{9D8B030D-6E8A-4147-A177-3AD203B41FA5}">
                      <a16:colId xmlns:a16="http://schemas.microsoft.com/office/drawing/2014/main" val="367262916"/>
                    </a:ext>
                  </a:extLst>
                </a:gridCol>
              </a:tblGrid>
              <a:tr h="370840">
                <a:tc>
                  <a:txBody>
                    <a:bodyPr/>
                    <a:lstStyle/>
                    <a:p>
                      <a:r>
                        <a:rPr lang="en-IN" dirty="0"/>
                        <a:t>Error</a:t>
                      </a:r>
                    </a:p>
                  </a:txBody>
                  <a:tcPr/>
                </a:tc>
                <a:tc>
                  <a:txBody>
                    <a:bodyPr/>
                    <a:lstStyle/>
                    <a:p>
                      <a:r>
                        <a:rPr lang="en-IN" dirty="0"/>
                        <a:t>Possible Solution</a:t>
                      </a:r>
                    </a:p>
                  </a:txBody>
                  <a:tcPr/>
                </a:tc>
                <a:extLst>
                  <a:ext uri="{0D108BD9-81ED-4DB2-BD59-A6C34878D82A}">
                    <a16:rowId xmlns:a16="http://schemas.microsoft.com/office/drawing/2014/main" val="1888486690"/>
                  </a:ext>
                </a:extLst>
              </a:tr>
              <a:tr h="370840">
                <a:tc>
                  <a:txBody>
                    <a:bodyPr/>
                    <a:lstStyle/>
                    <a:p>
                      <a:r>
                        <a:rPr lang="en-IN" sz="1000" dirty="0"/>
                        <a:t>Batch Id in sheet does not match the Batch Id selected</a:t>
                      </a:r>
                    </a:p>
                  </a:txBody>
                  <a:tcPr/>
                </a:tc>
                <a:tc>
                  <a:txBody>
                    <a:bodyPr/>
                    <a:lstStyle/>
                    <a:p>
                      <a:r>
                        <a:rPr lang="en-IN" sz="1000" dirty="0"/>
                        <a:t>Check the Batch Id in sheet and the Batch – Id selected from the drop down</a:t>
                      </a:r>
                    </a:p>
                  </a:txBody>
                  <a:tcPr/>
                </a:tc>
                <a:extLst>
                  <a:ext uri="{0D108BD9-81ED-4DB2-BD59-A6C34878D82A}">
                    <a16:rowId xmlns:a16="http://schemas.microsoft.com/office/drawing/2014/main" val="1447018346"/>
                  </a:ext>
                </a:extLst>
              </a:tr>
              <a:tr h="370840">
                <a:tc>
                  <a:txBody>
                    <a:bodyPr/>
                    <a:lstStyle/>
                    <a:p>
                      <a:r>
                        <a:rPr lang="en-IN" sz="1000" dirty="0"/>
                        <a:t>Enrolment Number cannot be empty</a:t>
                      </a:r>
                    </a:p>
                  </a:txBody>
                  <a:tcPr/>
                </a:tc>
                <a:tc>
                  <a:txBody>
                    <a:bodyPr/>
                    <a:lstStyle/>
                    <a:p>
                      <a:r>
                        <a:rPr lang="en-IN" sz="1000" dirty="0"/>
                        <a:t>Check if the enrolment number of all the candidates are entered</a:t>
                      </a:r>
                    </a:p>
                  </a:txBody>
                  <a:tcPr/>
                </a:tc>
                <a:extLst>
                  <a:ext uri="{0D108BD9-81ED-4DB2-BD59-A6C34878D82A}">
                    <a16:rowId xmlns:a16="http://schemas.microsoft.com/office/drawing/2014/main" val="3577064222"/>
                  </a:ext>
                </a:extLst>
              </a:tr>
              <a:tr h="370840">
                <a:tc>
                  <a:txBody>
                    <a:bodyPr/>
                    <a:lstStyle/>
                    <a:p>
                      <a:r>
                        <a:rPr lang="en-IN" sz="1000" dirty="0"/>
                        <a:t>Salutation cannot be empty</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000" dirty="0"/>
                        <a:t>Check if the Salutation of all the candidates are entered</a:t>
                      </a:r>
                    </a:p>
                  </a:txBody>
                  <a:tcPr/>
                </a:tc>
                <a:extLst>
                  <a:ext uri="{0D108BD9-81ED-4DB2-BD59-A6C34878D82A}">
                    <a16:rowId xmlns:a16="http://schemas.microsoft.com/office/drawing/2014/main" val="1281240293"/>
                  </a:ext>
                </a:extLst>
              </a:tr>
              <a:tr h="370840">
                <a:tc>
                  <a:txBody>
                    <a:bodyPr/>
                    <a:lstStyle/>
                    <a:p>
                      <a:r>
                        <a:rPr lang="en-IN" sz="1000" dirty="0"/>
                        <a:t>Change the format of date of birth to (dd-mm-</a:t>
                      </a:r>
                      <a:r>
                        <a:rPr lang="en-IN" sz="1000" dirty="0" err="1"/>
                        <a:t>yyyy</a:t>
                      </a:r>
                      <a:r>
                        <a:rPr lang="en-IN" sz="1000" dirty="0"/>
                        <a: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000" dirty="0"/>
                        <a:t>Check if the format of DOB cell is date type(dd-mm-</a:t>
                      </a:r>
                      <a:r>
                        <a:rPr lang="en-IN" sz="1000" dirty="0" err="1"/>
                        <a:t>yyyy</a:t>
                      </a:r>
                      <a:r>
                        <a:rPr lang="en-IN" sz="1000" dirty="0"/>
                        <a:t>)</a:t>
                      </a:r>
                    </a:p>
                  </a:txBody>
                  <a:tcPr/>
                </a:tc>
                <a:extLst>
                  <a:ext uri="{0D108BD9-81ED-4DB2-BD59-A6C34878D82A}">
                    <a16:rowId xmlns:a16="http://schemas.microsoft.com/office/drawing/2014/main" val="3368840514"/>
                  </a:ext>
                </a:extLst>
              </a:tr>
              <a:tr h="370840">
                <a:tc>
                  <a:txBody>
                    <a:bodyPr/>
                    <a:lstStyle/>
                    <a:p>
                      <a:r>
                        <a:rPr lang="en-IN" sz="1000" dirty="0"/>
                        <a:t>Aadhar Number cannot be less than 12 digits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000" dirty="0"/>
                        <a:t>Check if the number of digits in </a:t>
                      </a:r>
                      <a:r>
                        <a:rPr lang="en-IN" sz="1000" dirty="0" err="1"/>
                        <a:t>aadhar</a:t>
                      </a:r>
                      <a:r>
                        <a:rPr lang="en-IN" sz="1000" dirty="0"/>
                        <a:t> card number is less than 12</a:t>
                      </a:r>
                    </a:p>
                  </a:txBody>
                  <a:tcPr/>
                </a:tc>
                <a:extLst>
                  <a:ext uri="{0D108BD9-81ED-4DB2-BD59-A6C34878D82A}">
                    <a16:rowId xmlns:a16="http://schemas.microsoft.com/office/drawing/2014/main" val="2140845907"/>
                  </a:ext>
                </a:extLst>
              </a:tr>
              <a:tr h="370840">
                <a:tc>
                  <a:txBody>
                    <a:bodyPr/>
                    <a:lstStyle/>
                    <a:p>
                      <a:r>
                        <a:rPr lang="en-IN" sz="1000" dirty="0"/>
                        <a:t>Aadhar Number cannot be more than 12 digits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000" dirty="0"/>
                        <a:t>Check if the number of digits in </a:t>
                      </a:r>
                      <a:r>
                        <a:rPr lang="en-IN" sz="1000" dirty="0" err="1"/>
                        <a:t>aadhar</a:t>
                      </a:r>
                      <a:r>
                        <a:rPr lang="en-IN" sz="1000" dirty="0"/>
                        <a:t> card number is more than 12 digits</a:t>
                      </a:r>
                    </a:p>
                  </a:txBody>
                  <a:tcPr/>
                </a:tc>
                <a:extLst>
                  <a:ext uri="{0D108BD9-81ED-4DB2-BD59-A6C34878D82A}">
                    <a16:rowId xmlns:a16="http://schemas.microsoft.com/office/drawing/2014/main" val="2351901158"/>
                  </a:ext>
                </a:extLst>
              </a:tr>
              <a:tr h="370840">
                <a:tc>
                  <a:txBody>
                    <a:bodyPr/>
                    <a:lstStyle/>
                    <a:p>
                      <a:r>
                        <a:rPr lang="en-IN" sz="1000" dirty="0"/>
                        <a:t>Duplicate Entry found for Aadhar Number/Mobile Number</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000" dirty="0"/>
                        <a:t>Check if there are any candidates whose mobile/</a:t>
                      </a:r>
                      <a:r>
                        <a:rPr lang="en-IN" sz="1000" dirty="0" err="1"/>
                        <a:t>aadhar</a:t>
                      </a:r>
                      <a:r>
                        <a:rPr lang="en-IN" sz="1000" dirty="0"/>
                        <a:t> number are the same</a:t>
                      </a:r>
                    </a:p>
                  </a:txBody>
                  <a:tcPr/>
                </a:tc>
                <a:extLst>
                  <a:ext uri="{0D108BD9-81ED-4DB2-BD59-A6C34878D82A}">
                    <a16:rowId xmlns:a16="http://schemas.microsoft.com/office/drawing/2014/main" val="3939443577"/>
                  </a:ext>
                </a:extLst>
              </a:tr>
              <a:tr h="370840">
                <a:tc>
                  <a:txBody>
                    <a:bodyPr/>
                    <a:lstStyle/>
                    <a:p>
                      <a:r>
                        <a:rPr lang="en-IN" sz="1000" dirty="0"/>
                        <a:t>Age cannot be less than 18 years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000" dirty="0"/>
                        <a:t>Check if any candidate is there whose age is less than 18 as per the DOB</a:t>
                      </a:r>
                    </a:p>
                  </a:txBody>
                  <a:tcPr/>
                </a:tc>
                <a:extLst>
                  <a:ext uri="{0D108BD9-81ED-4DB2-BD59-A6C34878D82A}">
                    <a16:rowId xmlns:a16="http://schemas.microsoft.com/office/drawing/2014/main" val="712562435"/>
                  </a:ext>
                </a:extLst>
              </a:tr>
              <a:tr h="370840">
                <a:tc>
                  <a:txBody>
                    <a:bodyPr/>
                    <a:lstStyle/>
                    <a:p>
                      <a:r>
                        <a:rPr lang="en-IN" sz="1000" dirty="0"/>
                        <a:t>Gender cannot be empty</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000" dirty="0"/>
                        <a:t>Check if the Gender of the candidate is not empty</a:t>
                      </a:r>
                    </a:p>
                  </a:txBody>
                  <a:tcPr/>
                </a:tc>
                <a:extLst>
                  <a:ext uri="{0D108BD9-81ED-4DB2-BD59-A6C34878D82A}">
                    <a16:rowId xmlns:a16="http://schemas.microsoft.com/office/drawing/2014/main" val="1849486178"/>
                  </a:ext>
                </a:extLst>
              </a:tr>
              <a:tr h="370840">
                <a:tc>
                  <a:txBody>
                    <a:bodyPr/>
                    <a:lstStyle/>
                    <a:p>
                      <a:r>
                        <a:rPr lang="en-IN" sz="1000" dirty="0"/>
                        <a:t>Date of Birth cannot be empty</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000" dirty="0"/>
                        <a:t>Check if all the candidates have their date of birth in the sheet</a:t>
                      </a:r>
                    </a:p>
                  </a:txBody>
                  <a:tcPr/>
                </a:tc>
                <a:extLst>
                  <a:ext uri="{0D108BD9-81ED-4DB2-BD59-A6C34878D82A}">
                    <a16:rowId xmlns:a16="http://schemas.microsoft.com/office/drawing/2014/main" val="1808618982"/>
                  </a:ext>
                </a:extLst>
              </a:tr>
              <a:tr h="370840">
                <a:tc>
                  <a:txBody>
                    <a:bodyPr/>
                    <a:lstStyle/>
                    <a:p>
                      <a:r>
                        <a:rPr lang="en-IN" sz="1000" dirty="0"/>
                        <a:t>Residential Address cannot be empty</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000" dirty="0"/>
                        <a:t>Check if the residential address the candidate is not empty</a:t>
                      </a:r>
                    </a:p>
                  </a:txBody>
                  <a:tcPr/>
                </a:tc>
                <a:extLst>
                  <a:ext uri="{0D108BD9-81ED-4DB2-BD59-A6C34878D82A}">
                    <a16:rowId xmlns:a16="http://schemas.microsoft.com/office/drawing/2014/main" val="637756833"/>
                  </a:ext>
                </a:extLst>
              </a:tr>
              <a:tr h="370840">
                <a:tc>
                  <a:txBody>
                    <a:bodyPr/>
                    <a:lstStyle/>
                    <a:p>
                      <a:r>
                        <a:rPr lang="en-IN" sz="1000" dirty="0"/>
                        <a:t>Workplace address cannot be empty</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000" dirty="0"/>
                        <a:t>Check if the workplace address is filled for every candidate</a:t>
                      </a:r>
                    </a:p>
                  </a:txBody>
                  <a:tcPr/>
                </a:tc>
                <a:extLst>
                  <a:ext uri="{0D108BD9-81ED-4DB2-BD59-A6C34878D82A}">
                    <a16:rowId xmlns:a16="http://schemas.microsoft.com/office/drawing/2014/main" val="2300217626"/>
                  </a:ext>
                </a:extLst>
              </a:tr>
              <a:tr h="370840">
                <a:tc>
                  <a:txBody>
                    <a:bodyPr/>
                    <a:lstStyle/>
                    <a:p>
                      <a:r>
                        <a:rPr lang="en-IN" sz="1000" dirty="0"/>
                        <a:t>Cannot accept numeric value in cell “</a:t>
                      </a:r>
                      <a:r>
                        <a:rPr lang="en-IN" sz="1000" dirty="0" err="1"/>
                        <a:t>abc</a:t>
                      </a:r>
                      <a:r>
                        <a:rPr lang="en-IN" sz="1000" dirty="0"/>
                        <a: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000" dirty="0"/>
                        <a:t>The cell “</a:t>
                      </a:r>
                      <a:r>
                        <a:rPr lang="en-IN" sz="1000" dirty="0" err="1"/>
                        <a:t>abc</a:t>
                      </a:r>
                      <a:r>
                        <a:rPr lang="en-IN" sz="1000" dirty="0"/>
                        <a:t>” cannot have numeric value</a:t>
                      </a:r>
                    </a:p>
                  </a:txBody>
                  <a:tcPr/>
                </a:tc>
                <a:extLst>
                  <a:ext uri="{0D108BD9-81ED-4DB2-BD59-A6C34878D82A}">
                    <a16:rowId xmlns:a16="http://schemas.microsoft.com/office/drawing/2014/main" val="960373379"/>
                  </a:ext>
                </a:extLst>
              </a:tr>
              <a:tr h="370840">
                <a:tc>
                  <a:txBody>
                    <a:bodyPr/>
                    <a:lstStyle/>
                    <a:p>
                      <a:r>
                        <a:rPr lang="en-IN" sz="1000" dirty="0"/>
                        <a:t>First Name cannot be empty</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000" dirty="0"/>
                        <a:t>Check if the first name of the candidate is not empty</a:t>
                      </a:r>
                    </a:p>
                  </a:txBody>
                  <a:tcPr/>
                </a:tc>
                <a:extLst>
                  <a:ext uri="{0D108BD9-81ED-4DB2-BD59-A6C34878D82A}">
                    <a16:rowId xmlns:a16="http://schemas.microsoft.com/office/drawing/2014/main" val="2353408932"/>
                  </a:ext>
                </a:extLst>
              </a:tr>
            </a:tbl>
          </a:graphicData>
        </a:graphic>
      </p:graphicFrame>
      <p:sp>
        <p:nvSpPr>
          <p:cNvPr id="7" name="TextBox 6">
            <a:extLst>
              <a:ext uri="{FF2B5EF4-FFF2-40B4-BE49-F238E27FC236}">
                <a16:creationId xmlns:a16="http://schemas.microsoft.com/office/drawing/2014/main" id="{F73E2C73-F723-42F4-B8E7-8BF88896D3A5}"/>
              </a:ext>
            </a:extLst>
          </p:cNvPr>
          <p:cNvSpPr txBox="1"/>
          <p:nvPr/>
        </p:nvSpPr>
        <p:spPr>
          <a:xfrm>
            <a:off x="431800" y="1214120"/>
            <a:ext cx="5247640" cy="646331"/>
          </a:xfrm>
          <a:prstGeom prst="rect">
            <a:avLst/>
          </a:prstGeom>
          <a:noFill/>
        </p:spPr>
        <p:txBody>
          <a:bodyPr wrap="square" rtlCol="0">
            <a:spAutoFit/>
          </a:bodyPr>
          <a:lstStyle/>
          <a:p>
            <a:pPr algn="just"/>
            <a:r>
              <a:rPr lang="en-IN" sz="1200" dirty="0"/>
              <a:t>Here is the list of some common errors that might occur while uploading the candidate sheet for a particular Batch – ID. This list contains some of the possible solutions to these errors</a:t>
            </a:r>
          </a:p>
        </p:txBody>
      </p:sp>
    </p:spTree>
    <p:extLst>
      <p:ext uri="{BB962C8B-B14F-4D97-AF65-F5344CB8AC3E}">
        <p14:creationId xmlns:p14="http://schemas.microsoft.com/office/powerpoint/2010/main" val="3229257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87F989-4EBA-401D-9899-DF4DFB430D86}"/>
              </a:ext>
            </a:extLst>
          </p:cNvPr>
          <p:cNvSpPr txBox="1"/>
          <p:nvPr/>
        </p:nvSpPr>
        <p:spPr>
          <a:xfrm>
            <a:off x="175260" y="929640"/>
            <a:ext cx="1815753" cy="307777"/>
          </a:xfrm>
          <a:prstGeom prst="rect">
            <a:avLst/>
          </a:prstGeom>
          <a:noFill/>
        </p:spPr>
        <p:txBody>
          <a:bodyPr wrap="none" rtlCol="0">
            <a:spAutoFit/>
          </a:bodyPr>
          <a:lstStyle/>
          <a:p>
            <a:r>
              <a:rPr lang="en-IN" sz="1400" dirty="0">
                <a:solidFill>
                  <a:schemeClr val="accent1"/>
                </a:solidFill>
              </a:rPr>
              <a:t>Generate a New Batch</a:t>
            </a:r>
          </a:p>
        </p:txBody>
      </p:sp>
      <p:sp>
        <p:nvSpPr>
          <p:cNvPr id="5" name="TextBox 4">
            <a:extLst>
              <a:ext uri="{FF2B5EF4-FFF2-40B4-BE49-F238E27FC236}">
                <a16:creationId xmlns:a16="http://schemas.microsoft.com/office/drawing/2014/main" id="{3B7087C6-E27A-4098-AE18-C247C68C41BD}"/>
              </a:ext>
            </a:extLst>
          </p:cNvPr>
          <p:cNvSpPr txBox="1"/>
          <p:nvPr/>
        </p:nvSpPr>
        <p:spPr>
          <a:xfrm>
            <a:off x="381000" y="1424940"/>
            <a:ext cx="4716148" cy="830997"/>
          </a:xfrm>
          <a:prstGeom prst="rect">
            <a:avLst/>
          </a:prstGeom>
          <a:noFill/>
        </p:spPr>
        <p:txBody>
          <a:bodyPr wrap="square" rtlCol="0">
            <a:spAutoFit/>
          </a:bodyPr>
          <a:lstStyle/>
          <a:p>
            <a:r>
              <a:rPr lang="en-IN" sz="1200" dirty="0"/>
              <a:t>Follow the given steps in-order to generate a new batch :</a:t>
            </a:r>
          </a:p>
          <a:p>
            <a:endParaRPr lang="en-IN" sz="1200" dirty="0"/>
          </a:p>
          <a:p>
            <a:pPr marL="228600" indent="-228600">
              <a:buFont typeface="+mj-lt"/>
              <a:buAutoNum type="arabicPeriod"/>
            </a:pPr>
            <a:r>
              <a:rPr lang="en-IN" sz="1200" dirty="0"/>
              <a:t>Click on the Generate Batch Id Button </a:t>
            </a:r>
          </a:p>
          <a:p>
            <a:endParaRPr lang="en-IN" sz="1200" dirty="0"/>
          </a:p>
        </p:txBody>
      </p:sp>
      <p:pic>
        <p:nvPicPr>
          <p:cNvPr id="6" name="Picture 5">
            <a:extLst>
              <a:ext uri="{FF2B5EF4-FFF2-40B4-BE49-F238E27FC236}">
                <a16:creationId xmlns:a16="http://schemas.microsoft.com/office/drawing/2014/main" id="{46F9B4D2-2A48-4546-9197-F07278383E78}"/>
              </a:ext>
            </a:extLst>
          </p:cNvPr>
          <p:cNvPicPr/>
          <p:nvPr/>
        </p:nvPicPr>
        <p:blipFill rotWithShape="1">
          <a:blip r:embed="rId2"/>
          <a:srcRect r="1729" b="863"/>
          <a:stretch/>
        </p:blipFill>
        <p:spPr bwMode="auto">
          <a:xfrm>
            <a:off x="278130" y="2125474"/>
            <a:ext cx="6301740" cy="3423940"/>
          </a:xfrm>
          <a:prstGeom prst="rect">
            <a:avLst/>
          </a:prstGeom>
          <a:ln w="31750" cmpd="sng">
            <a:solidFill>
              <a:schemeClr val="tx1"/>
            </a:solidFill>
          </a:ln>
          <a:extLst>
            <a:ext uri="{53640926-AAD7-44D8-BBD7-CCE9431645EC}">
              <a14:shadowObscured xmlns:a14="http://schemas.microsoft.com/office/drawing/2010/main"/>
            </a:ext>
          </a:extLst>
        </p:spPr>
      </p:pic>
      <p:sp>
        <p:nvSpPr>
          <p:cNvPr id="7" name="Rectangle: Rounded Corners 6">
            <a:extLst>
              <a:ext uri="{FF2B5EF4-FFF2-40B4-BE49-F238E27FC236}">
                <a16:creationId xmlns:a16="http://schemas.microsoft.com/office/drawing/2014/main" id="{31AC9B20-C5E1-41E8-B15C-A5B26808E26E}"/>
              </a:ext>
            </a:extLst>
          </p:cNvPr>
          <p:cNvSpPr/>
          <p:nvPr/>
        </p:nvSpPr>
        <p:spPr>
          <a:xfrm>
            <a:off x="5699760" y="3214717"/>
            <a:ext cx="800100" cy="1905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AFA0D08-A885-4944-8D41-3C9725CE25A1}"/>
              </a:ext>
            </a:extLst>
          </p:cNvPr>
          <p:cNvSpPr txBox="1"/>
          <p:nvPr/>
        </p:nvSpPr>
        <p:spPr>
          <a:xfrm>
            <a:off x="278130" y="5765557"/>
            <a:ext cx="5488810" cy="276999"/>
          </a:xfrm>
          <a:prstGeom prst="rect">
            <a:avLst/>
          </a:prstGeom>
          <a:noFill/>
        </p:spPr>
        <p:txBody>
          <a:bodyPr wrap="none" rtlCol="0">
            <a:spAutoFit/>
          </a:bodyPr>
          <a:lstStyle/>
          <a:p>
            <a:r>
              <a:rPr lang="en-IN" sz="1200" dirty="0"/>
              <a:t>2. A pop-up box asking for municipality will appear, Add the name of the municipality</a:t>
            </a:r>
          </a:p>
        </p:txBody>
      </p:sp>
      <p:pic>
        <p:nvPicPr>
          <p:cNvPr id="2" name="Picture 1">
            <a:extLst>
              <a:ext uri="{FF2B5EF4-FFF2-40B4-BE49-F238E27FC236}">
                <a16:creationId xmlns:a16="http://schemas.microsoft.com/office/drawing/2014/main" id="{CF20F227-5FCC-4565-9EC2-7E28DD5554CB}"/>
              </a:ext>
            </a:extLst>
          </p:cNvPr>
          <p:cNvPicPr>
            <a:picLocks noChangeAspect="1"/>
          </p:cNvPicPr>
          <p:nvPr/>
        </p:nvPicPr>
        <p:blipFill rotWithShape="1">
          <a:blip r:embed="rId3"/>
          <a:srcRect r="3086" b="837"/>
          <a:stretch/>
        </p:blipFill>
        <p:spPr>
          <a:xfrm>
            <a:off x="278130" y="6437471"/>
            <a:ext cx="6300915" cy="3423940"/>
          </a:xfrm>
          <a:prstGeom prst="rect">
            <a:avLst/>
          </a:prstGeom>
          <a:ln w="31750">
            <a:solidFill>
              <a:schemeClr val="tx1"/>
            </a:solidFill>
          </a:ln>
        </p:spPr>
      </p:pic>
    </p:spTree>
    <p:extLst>
      <p:ext uri="{BB962C8B-B14F-4D97-AF65-F5344CB8AC3E}">
        <p14:creationId xmlns:p14="http://schemas.microsoft.com/office/powerpoint/2010/main" val="2643259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26F5AD-6B0F-45A0-BB30-FD8F543DE3C7}"/>
              </a:ext>
            </a:extLst>
          </p:cNvPr>
          <p:cNvSpPr txBox="1"/>
          <p:nvPr/>
        </p:nvSpPr>
        <p:spPr>
          <a:xfrm>
            <a:off x="274320" y="937260"/>
            <a:ext cx="6465148" cy="276999"/>
          </a:xfrm>
          <a:prstGeom prst="rect">
            <a:avLst/>
          </a:prstGeom>
          <a:noFill/>
        </p:spPr>
        <p:txBody>
          <a:bodyPr wrap="square" rtlCol="0">
            <a:spAutoFit/>
          </a:bodyPr>
          <a:lstStyle/>
          <a:p>
            <a:r>
              <a:rPr lang="en-IN" sz="1200" dirty="0"/>
              <a:t>3. Once you have added the municipality name, Click on the </a:t>
            </a:r>
            <a:r>
              <a:rPr lang="en-IN" sz="1200" dirty="0">
                <a:solidFill>
                  <a:srgbClr val="00B050"/>
                </a:solidFill>
              </a:rPr>
              <a:t>Generate</a:t>
            </a:r>
            <a:r>
              <a:rPr lang="en-IN" sz="1200" dirty="0"/>
              <a:t> button</a:t>
            </a:r>
          </a:p>
        </p:txBody>
      </p:sp>
      <p:sp>
        <p:nvSpPr>
          <p:cNvPr id="8" name="TextBox 7">
            <a:extLst>
              <a:ext uri="{FF2B5EF4-FFF2-40B4-BE49-F238E27FC236}">
                <a16:creationId xmlns:a16="http://schemas.microsoft.com/office/drawing/2014/main" id="{8FE34FF9-2A36-428C-9B9C-819BAA14B1E0}"/>
              </a:ext>
            </a:extLst>
          </p:cNvPr>
          <p:cNvSpPr txBox="1"/>
          <p:nvPr/>
        </p:nvSpPr>
        <p:spPr>
          <a:xfrm>
            <a:off x="274319" y="3419623"/>
            <a:ext cx="4941147" cy="276999"/>
          </a:xfrm>
          <a:prstGeom prst="rect">
            <a:avLst/>
          </a:prstGeom>
          <a:noFill/>
        </p:spPr>
        <p:txBody>
          <a:bodyPr wrap="square" rtlCol="0">
            <a:spAutoFit/>
          </a:bodyPr>
          <a:lstStyle/>
          <a:p>
            <a:r>
              <a:rPr lang="en-IN" sz="1200" dirty="0"/>
              <a:t>4. Once you click on the Generate Button, Batch Id will be generated</a:t>
            </a:r>
          </a:p>
        </p:txBody>
      </p:sp>
      <p:pic>
        <p:nvPicPr>
          <p:cNvPr id="2" name="Picture 1">
            <a:extLst>
              <a:ext uri="{FF2B5EF4-FFF2-40B4-BE49-F238E27FC236}">
                <a16:creationId xmlns:a16="http://schemas.microsoft.com/office/drawing/2014/main" id="{5E306971-CD7D-4943-A367-849986189C44}"/>
              </a:ext>
            </a:extLst>
          </p:cNvPr>
          <p:cNvPicPr>
            <a:picLocks noChangeAspect="1"/>
          </p:cNvPicPr>
          <p:nvPr/>
        </p:nvPicPr>
        <p:blipFill rotWithShape="1">
          <a:blip r:embed="rId2"/>
          <a:srcRect l="16296" t="12689" r="4001" b="46049"/>
          <a:stretch/>
        </p:blipFill>
        <p:spPr>
          <a:xfrm>
            <a:off x="575734" y="1421604"/>
            <a:ext cx="5466079" cy="1591733"/>
          </a:xfrm>
          <a:prstGeom prst="rect">
            <a:avLst/>
          </a:prstGeom>
        </p:spPr>
      </p:pic>
      <p:pic>
        <p:nvPicPr>
          <p:cNvPr id="3" name="Picture 2">
            <a:extLst>
              <a:ext uri="{FF2B5EF4-FFF2-40B4-BE49-F238E27FC236}">
                <a16:creationId xmlns:a16="http://schemas.microsoft.com/office/drawing/2014/main" id="{DC72D070-C112-408A-B69A-1EC27F558892}"/>
              </a:ext>
            </a:extLst>
          </p:cNvPr>
          <p:cNvPicPr>
            <a:picLocks noChangeAspect="1"/>
          </p:cNvPicPr>
          <p:nvPr/>
        </p:nvPicPr>
        <p:blipFill rotWithShape="1">
          <a:blip r:embed="rId3"/>
          <a:srcRect l="17852" t="19219" r="2669" b="59286"/>
          <a:stretch/>
        </p:blipFill>
        <p:spPr>
          <a:xfrm>
            <a:off x="575733" y="3974178"/>
            <a:ext cx="5466079" cy="831552"/>
          </a:xfrm>
          <a:prstGeom prst="rect">
            <a:avLst/>
          </a:prstGeom>
        </p:spPr>
      </p:pic>
      <p:sp>
        <p:nvSpPr>
          <p:cNvPr id="12" name="Rectangle: Rounded Corners 11">
            <a:extLst>
              <a:ext uri="{FF2B5EF4-FFF2-40B4-BE49-F238E27FC236}">
                <a16:creationId xmlns:a16="http://schemas.microsoft.com/office/drawing/2014/main" id="{061E5DB0-DFD0-485E-A688-CA553ED66D82}"/>
              </a:ext>
            </a:extLst>
          </p:cNvPr>
          <p:cNvSpPr/>
          <p:nvPr/>
        </p:nvSpPr>
        <p:spPr>
          <a:xfrm>
            <a:off x="2252133" y="2452715"/>
            <a:ext cx="618067" cy="23121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1FACDEE5-2F58-4BEF-A90D-79EF5470897C}"/>
              </a:ext>
            </a:extLst>
          </p:cNvPr>
          <p:cNvSpPr/>
          <p:nvPr/>
        </p:nvSpPr>
        <p:spPr>
          <a:xfrm>
            <a:off x="639233" y="4191000"/>
            <a:ext cx="1909234" cy="14312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83E0BC0E-DEA9-4465-ACC7-F1E9149ED92D}"/>
              </a:ext>
            </a:extLst>
          </p:cNvPr>
          <p:cNvSpPr txBox="1"/>
          <p:nvPr/>
        </p:nvSpPr>
        <p:spPr>
          <a:xfrm>
            <a:off x="274318" y="5430457"/>
            <a:ext cx="4941147" cy="276999"/>
          </a:xfrm>
          <a:prstGeom prst="rect">
            <a:avLst/>
          </a:prstGeom>
          <a:noFill/>
        </p:spPr>
        <p:txBody>
          <a:bodyPr wrap="square" rtlCol="0">
            <a:spAutoFit/>
          </a:bodyPr>
          <a:lstStyle/>
          <a:p>
            <a:r>
              <a:rPr lang="en-IN" sz="1200" dirty="0"/>
              <a:t>5. Format of the batch Id generated will be the following</a:t>
            </a:r>
          </a:p>
        </p:txBody>
      </p:sp>
      <p:sp>
        <p:nvSpPr>
          <p:cNvPr id="5" name="TextBox 4">
            <a:extLst>
              <a:ext uri="{FF2B5EF4-FFF2-40B4-BE49-F238E27FC236}">
                <a16:creationId xmlns:a16="http://schemas.microsoft.com/office/drawing/2014/main" id="{865B094D-1838-4802-9E4D-87FE35EA388F}"/>
              </a:ext>
            </a:extLst>
          </p:cNvPr>
          <p:cNvSpPr txBox="1"/>
          <p:nvPr/>
        </p:nvSpPr>
        <p:spPr>
          <a:xfrm>
            <a:off x="639233" y="6193683"/>
            <a:ext cx="5466079" cy="276999"/>
          </a:xfrm>
          <a:prstGeom prst="rect">
            <a:avLst/>
          </a:prstGeom>
          <a:noFill/>
        </p:spPr>
        <p:txBody>
          <a:bodyPr wrap="square" rtlCol="0">
            <a:spAutoFit/>
          </a:bodyPr>
          <a:lstStyle/>
          <a:p>
            <a:pPr algn="just"/>
            <a:r>
              <a:rPr lang="en-IN" sz="1200" i="1" dirty="0">
                <a:solidFill>
                  <a:srgbClr val="019CB7"/>
                </a:solidFill>
              </a:rPr>
              <a:t>Initials of TP_NSDC Reg. Number _ Name of municipal corporation_ Batch Number</a:t>
            </a:r>
          </a:p>
        </p:txBody>
      </p:sp>
      <p:sp>
        <p:nvSpPr>
          <p:cNvPr id="11" name="TextBox 10">
            <a:extLst>
              <a:ext uri="{FF2B5EF4-FFF2-40B4-BE49-F238E27FC236}">
                <a16:creationId xmlns:a16="http://schemas.microsoft.com/office/drawing/2014/main" id="{24B2B882-0808-4C15-98E3-B11B63B3D70D}"/>
              </a:ext>
            </a:extLst>
          </p:cNvPr>
          <p:cNvSpPr txBox="1"/>
          <p:nvPr/>
        </p:nvSpPr>
        <p:spPr>
          <a:xfrm>
            <a:off x="293368" y="7354507"/>
            <a:ext cx="5923282" cy="276999"/>
          </a:xfrm>
          <a:prstGeom prst="rect">
            <a:avLst/>
          </a:prstGeom>
          <a:noFill/>
        </p:spPr>
        <p:txBody>
          <a:bodyPr wrap="square" rtlCol="0">
            <a:spAutoFit/>
          </a:bodyPr>
          <a:lstStyle/>
          <a:p>
            <a:r>
              <a:rPr lang="en-IN" sz="1200" dirty="0">
                <a:solidFill>
                  <a:srgbClr val="FF0000"/>
                </a:solidFill>
              </a:rPr>
              <a:t>Note:</a:t>
            </a:r>
            <a:r>
              <a:rPr lang="en-IN" sz="1200" dirty="0"/>
              <a:t>   </a:t>
            </a:r>
            <a:r>
              <a:rPr lang="en-IN" sz="1200" dirty="0">
                <a:solidFill>
                  <a:srgbClr val="FF0000"/>
                </a:solidFill>
              </a:rPr>
              <a:t>While generating a batch, The user should enter the full name of the municipality</a:t>
            </a:r>
            <a:endParaRPr lang="en-IN" sz="1200" dirty="0"/>
          </a:p>
        </p:txBody>
      </p:sp>
    </p:spTree>
    <p:extLst>
      <p:ext uri="{BB962C8B-B14F-4D97-AF65-F5344CB8AC3E}">
        <p14:creationId xmlns:p14="http://schemas.microsoft.com/office/powerpoint/2010/main" val="815849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2EB447-2FF9-4FD0-86A7-9C959FCCF077}"/>
              </a:ext>
            </a:extLst>
          </p:cNvPr>
          <p:cNvSpPr txBox="1"/>
          <p:nvPr/>
        </p:nvSpPr>
        <p:spPr>
          <a:xfrm>
            <a:off x="228600" y="830580"/>
            <a:ext cx="2971800" cy="307777"/>
          </a:xfrm>
          <a:prstGeom prst="rect">
            <a:avLst/>
          </a:prstGeom>
          <a:noFill/>
        </p:spPr>
        <p:txBody>
          <a:bodyPr wrap="square" rtlCol="0">
            <a:spAutoFit/>
          </a:bodyPr>
          <a:lstStyle/>
          <a:p>
            <a:r>
              <a:rPr lang="en-IN" sz="1400" dirty="0">
                <a:solidFill>
                  <a:schemeClr val="accent1"/>
                </a:solidFill>
              </a:rPr>
              <a:t>Updating Batch Information</a:t>
            </a:r>
          </a:p>
        </p:txBody>
      </p:sp>
      <p:pic>
        <p:nvPicPr>
          <p:cNvPr id="5" name="Picture 4">
            <a:extLst>
              <a:ext uri="{FF2B5EF4-FFF2-40B4-BE49-F238E27FC236}">
                <a16:creationId xmlns:a16="http://schemas.microsoft.com/office/drawing/2014/main" id="{2750FB05-12DD-4379-A3B5-1A26E57CDE7B}"/>
              </a:ext>
            </a:extLst>
          </p:cNvPr>
          <p:cNvPicPr>
            <a:picLocks noChangeAspect="1"/>
          </p:cNvPicPr>
          <p:nvPr/>
        </p:nvPicPr>
        <p:blipFill rotWithShape="1">
          <a:blip r:embed="rId2"/>
          <a:srcRect l="17221" t="31036" r="1334" b="30445"/>
          <a:stretch/>
        </p:blipFill>
        <p:spPr>
          <a:xfrm>
            <a:off x="725170" y="2099200"/>
            <a:ext cx="5585460" cy="1485900"/>
          </a:xfrm>
          <a:prstGeom prst="rect">
            <a:avLst/>
          </a:prstGeom>
          <a:ln w="19050">
            <a:solidFill>
              <a:schemeClr val="tx1"/>
            </a:solidFill>
          </a:ln>
        </p:spPr>
      </p:pic>
      <p:sp>
        <p:nvSpPr>
          <p:cNvPr id="6" name="TextBox 5">
            <a:extLst>
              <a:ext uri="{FF2B5EF4-FFF2-40B4-BE49-F238E27FC236}">
                <a16:creationId xmlns:a16="http://schemas.microsoft.com/office/drawing/2014/main" id="{08187939-B749-47E4-BC48-FDB564192F58}"/>
              </a:ext>
            </a:extLst>
          </p:cNvPr>
          <p:cNvSpPr txBox="1"/>
          <p:nvPr/>
        </p:nvSpPr>
        <p:spPr>
          <a:xfrm>
            <a:off x="365760" y="1226580"/>
            <a:ext cx="5775960" cy="276999"/>
          </a:xfrm>
          <a:prstGeom prst="rect">
            <a:avLst/>
          </a:prstGeom>
          <a:noFill/>
        </p:spPr>
        <p:txBody>
          <a:bodyPr wrap="square" rtlCol="0">
            <a:spAutoFit/>
          </a:bodyPr>
          <a:lstStyle/>
          <a:p>
            <a:r>
              <a:rPr lang="en-IN" sz="1200" dirty="0"/>
              <a:t>To update the information of a batch, Please follow the given steps : </a:t>
            </a:r>
          </a:p>
        </p:txBody>
      </p:sp>
      <p:sp>
        <p:nvSpPr>
          <p:cNvPr id="7" name="TextBox 6">
            <a:extLst>
              <a:ext uri="{FF2B5EF4-FFF2-40B4-BE49-F238E27FC236}">
                <a16:creationId xmlns:a16="http://schemas.microsoft.com/office/drawing/2014/main" id="{A2D7A91E-2005-441F-84F5-EA71CCCF47AE}"/>
              </a:ext>
            </a:extLst>
          </p:cNvPr>
          <p:cNvSpPr txBox="1"/>
          <p:nvPr/>
        </p:nvSpPr>
        <p:spPr>
          <a:xfrm>
            <a:off x="312420" y="1645800"/>
            <a:ext cx="5775960" cy="276999"/>
          </a:xfrm>
          <a:prstGeom prst="rect">
            <a:avLst/>
          </a:prstGeom>
          <a:noFill/>
        </p:spPr>
        <p:txBody>
          <a:bodyPr wrap="square" rtlCol="0">
            <a:spAutoFit/>
          </a:bodyPr>
          <a:lstStyle/>
          <a:p>
            <a:r>
              <a:rPr lang="en-IN" sz="1200" dirty="0"/>
              <a:t>1. Navigate to batch details section and click on the </a:t>
            </a:r>
            <a:r>
              <a:rPr lang="en-IN" sz="1200" b="1" dirty="0"/>
              <a:t>Enter Batch ID </a:t>
            </a:r>
            <a:r>
              <a:rPr lang="en-IN" sz="1200" dirty="0"/>
              <a:t>drop down </a:t>
            </a:r>
          </a:p>
        </p:txBody>
      </p:sp>
      <p:sp>
        <p:nvSpPr>
          <p:cNvPr id="8" name="Rectangle: Rounded Corners 7">
            <a:extLst>
              <a:ext uri="{FF2B5EF4-FFF2-40B4-BE49-F238E27FC236}">
                <a16:creationId xmlns:a16="http://schemas.microsoft.com/office/drawing/2014/main" id="{15CCCDC8-D14E-4023-B4A5-00CE3A956E9D}"/>
              </a:ext>
            </a:extLst>
          </p:cNvPr>
          <p:cNvSpPr/>
          <p:nvPr/>
        </p:nvSpPr>
        <p:spPr>
          <a:xfrm>
            <a:off x="2141220" y="2430242"/>
            <a:ext cx="1348740" cy="1823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231EDC0C-CC19-47A7-83BA-738EF2AC58C6}"/>
              </a:ext>
            </a:extLst>
          </p:cNvPr>
          <p:cNvSpPr txBox="1"/>
          <p:nvPr/>
        </p:nvSpPr>
        <p:spPr>
          <a:xfrm>
            <a:off x="312420" y="3743088"/>
            <a:ext cx="5775960" cy="276999"/>
          </a:xfrm>
          <a:prstGeom prst="rect">
            <a:avLst/>
          </a:prstGeom>
          <a:noFill/>
        </p:spPr>
        <p:txBody>
          <a:bodyPr wrap="square" rtlCol="0">
            <a:spAutoFit/>
          </a:bodyPr>
          <a:lstStyle/>
          <a:p>
            <a:r>
              <a:rPr lang="en-IN" sz="1200" dirty="0"/>
              <a:t>2. This will show a list of batch id that have been created by the training partner</a:t>
            </a:r>
          </a:p>
        </p:txBody>
      </p:sp>
      <p:sp>
        <p:nvSpPr>
          <p:cNvPr id="14" name="Rectangle: Rounded Corners 13">
            <a:extLst>
              <a:ext uri="{FF2B5EF4-FFF2-40B4-BE49-F238E27FC236}">
                <a16:creationId xmlns:a16="http://schemas.microsoft.com/office/drawing/2014/main" id="{2D0DE230-B97F-4279-A0C2-F8D94D413112}"/>
              </a:ext>
            </a:extLst>
          </p:cNvPr>
          <p:cNvSpPr/>
          <p:nvPr/>
        </p:nvSpPr>
        <p:spPr>
          <a:xfrm>
            <a:off x="2164080" y="8275440"/>
            <a:ext cx="762000" cy="1219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C9FBD172-9FD0-453A-AC57-654249000EB7}"/>
              </a:ext>
            </a:extLst>
          </p:cNvPr>
          <p:cNvSpPr txBox="1"/>
          <p:nvPr/>
        </p:nvSpPr>
        <p:spPr>
          <a:xfrm>
            <a:off x="312420" y="6803769"/>
            <a:ext cx="5775960" cy="276999"/>
          </a:xfrm>
          <a:prstGeom prst="rect">
            <a:avLst/>
          </a:prstGeom>
          <a:noFill/>
        </p:spPr>
        <p:txBody>
          <a:bodyPr wrap="square" rtlCol="0">
            <a:spAutoFit/>
          </a:bodyPr>
          <a:lstStyle/>
          <a:p>
            <a:pPr algn="just"/>
            <a:r>
              <a:rPr lang="en-IN" sz="1200" dirty="0"/>
              <a:t>3. Choose the batch for which information has to be updated</a:t>
            </a:r>
          </a:p>
        </p:txBody>
      </p:sp>
      <p:pic>
        <p:nvPicPr>
          <p:cNvPr id="2" name="Picture 1">
            <a:extLst>
              <a:ext uri="{FF2B5EF4-FFF2-40B4-BE49-F238E27FC236}">
                <a16:creationId xmlns:a16="http://schemas.microsoft.com/office/drawing/2014/main" id="{5E2DC3C4-3852-44CA-84D3-F0A8D774054E}"/>
              </a:ext>
            </a:extLst>
          </p:cNvPr>
          <p:cNvPicPr>
            <a:picLocks noChangeAspect="1"/>
          </p:cNvPicPr>
          <p:nvPr/>
        </p:nvPicPr>
        <p:blipFill rotWithShape="1">
          <a:blip r:embed="rId3"/>
          <a:srcRect l="20463" t="23122" r="2870" b="36008"/>
          <a:stretch/>
        </p:blipFill>
        <p:spPr>
          <a:xfrm>
            <a:off x="701040" y="4389040"/>
            <a:ext cx="5585460" cy="1655438"/>
          </a:xfrm>
          <a:prstGeom prst="rect">
            <a:avLst/>
          </a:prstGeom>
          <a:ln w="19050">
            <a:solidFill>
              <a:schemeClr val="tx1"/>
            </a:solidFill>
          </a:ln>
        </p:spPr>
      </p:pic>
      <p:sp>
        <p:nvSpPr>
          <p:cNvPr id="15" name="Rectangle: Rounded Corners 14">
            <a:extLst>
              <a:ext uri="{FF2B5EF4-FFF2-40B4-BE49-F238E27FC236}">
                <a16:creationId xmlns:a16="http://schemas.microsoft.com/office/drawing/2014/main" id="{550C26F7-814C-4C18-8981-262A906C396B}"/>
              </a:ext>
            </a:extLst>
          </p:cNvPr>
          <p:cNvSpPr/>
          <p:nvPr/>
        </p:nvSpPr>
        <p:spPr>
          <a:xfrm>
            <a:off x="2280920" y="5003800"/>
            <a:ext cx="1148080" cy="17455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6EEECD96-668F-4743-A5E8-DC85F80AED09}"/>
              </a:ext>
            </a:extLst>
          </p:cNvPr>
          <p:cNvPicPr>
            <a:picLocks noChangeAspect="1"/>
          </p:cNvPicPr>
          <p:nvPr/>
        </p:nvPicPr>
        <p:blipFill rotWithShape="1">
          <a:blip r:embed="rId4"/>
          <a:srcRect l="20926" t="23122" r="2037" b="33965"/>
          <a:stretch/>
        </p:blipFill>
        <p:spPr>
          <a:xfrm>
            <a:off x="612140" y="7344220"/>
            <a:ext cx="5698490" cy="1655438"/>
          </a:xfrm>
          <a:prstGeom prst="rect">
            <a:avLst/>
          </a:prstGeom>
          <a:ln w="22225">
            <a:solidFill>
              <a:schemeClr val="tx1"/>
            </a:solidFill>
          </a:ln>
        </p:spPr>
      </p:pic>
      <p:sp>
        <p:nvSpPr>
          <p:cNvPr id="18" name="Rectangle: Rounded Corners 17">
            <a:extLst>
              <a:ext uri="{FF2B5EF4-FFF2-40B4-BE49-F238E27FC236}">
                <a16:creationId xmlns:a16="http://schemas.microsoft.com/office/drawing/2014/main" id="{CD7FCA39-77E6-40AF-93DB-0D8A9633188A}"/>
              </a:ext>
            </a:extLst>
          </p:cNvPr>
          <p:cNvSpPr/>
          <p:nvPr/>
        </p:nvSpPr>
        <p:spPr>
          <a:xfrm>
            <a:off x="2185670" y="8128001"/>
            <a:ext cx="1148080" cy="1474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56558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4A10C7-68EE-4106-A33D-8E8D82E57FED}"/>
              </a:ext>
            </a:extLst>
          </p:cNvPr>
          <p:cNvSpPr txBox="1"/>
          <p:nvPr/>
        </p:nvSpPr>
        <p:spPr>
          <a:xfrm>
            <a:off x="160020" y="634128"/>
            <a:ext cx="5775960" cy="276999"/>
          </a:xfrm>
          <a:prstGeom prst="rect">
            <a:avLst/>
          </a:prstGeom>
          <a:noFill/>
        </p:spPr>
        <p:txBody>
          <a:bodyPr wrap="square" rtlCol="0">
            <a:spAutoFit/>
          </a:bodyPr>
          <a:lstStyle/>
          <a:p>
            <a:r>
              <a:rPr lang="en-IN" sz="1200" dirty="0"/>
              <a:t>4. Once the Batch ID has been selected, all the fields will be enabled</a:t>
            </a:r>
          </a:p>
        </p:txBody>
      </p:sp>
      <p:sp>
        <p:nvSpPr>
          <p:cNvPr id="6" name="TextBox 5">
            <a:extLst>
              <a:ext uri="{FF2B5EF4-FFF2-40B4-BE49-F238E27FC236}">
                <a16:creationId xmlns:a16="http://schemas.microsoft.com/office/drawing/2014/main" id="{8BE71EA9-4824-49A3-92E1-9E0E0359B41A}"/>
              </a:ext>
            </a:extLst>
          </p:cNvPr>
          <p:cNvSpPr txBox="1"/>
          <p:nvPr/>
        </p:nvSpPr>
        <p:spPr>
          <a:xfrm>
            <a:off x="160020" y="3034782"/>
            <a:ext cx="5775960" cy="276999"/>
          </a:xfrm>
          <a:prstGeom prst="rect">
            <a:avLst/>
          </a:prstGeom>
          <a:noFill/>
        </p:spPr>
        <p:txBody>
          <a:bodyPr wrap="square" rtlCol="0">
            <a:spAutoFit/>
          </a:bodyPr>
          <a:lstStyle/>
          <a:p>
            <a:pPr algn="just"/>
            <a:r>
              <a:rPr lang="en-IN" sz="1200" dirty="0"/>
              <a:t>5. Enter the mandatory fields (Centre ID, State, City, Municipality)</a:t>
            </a:r>
          </a:p>
        </p:txBody>
      </p:sp>
      <p:sp>
        <p:nvSpPr>
          <p:cNvPr id="8" name="TextBox 7">
            <a:extLst>
              <a:ext uri="{FF2B5EF4-FFF2-40B4-BE49-F238E27FC236}">
                <a16:creationId xmlns:a16="http://schemas.microsoft.com/office/drawing/2014/main" id="{14990731-247D-490B-8B8D-79527F612384}"/>
              </a:ext>
            </a:extLst>
          </p:cNvPr>
          <p:cNvSpPr txBox="1"/>
          <p:nvPr/>
        </p:nvSpPr>
        <p:spPr>
          <a:xfrm>
            <a:off x="170180" y="5214072"/>
            <a:ext cx="6301740" cy="646331"/>
          </a:xfrm>
          <a:prstGeom prst="rect">
            <a:avLst/>
          </a:prstGeom>
          <a:noFill/>
        </p:spPr>
        <p:txBody>
          <a:bodyPr wrap="square" rtlCol="0">
            <a:spAutoFit/>
          </a:bodyPr>
          <a:lstStyle/>
          <a:p>
            <a:pPr algn="just"/>
            <a:r>
              <a:rPr lang="en-IN" sz="1200" dirty="0">
                <a:solidFill>
                  <a:srgbClr val="FF0000"/>
                </a:solidFill>
              </a:rPr>
              <a:t>Note: The fields given above are mandatory to fill before any information is inserted in the system. Municipality will contain the name which was filled while generating a batch (User can also update the municipality)</a:t>
            </a:r>
          </a:p>
        </p:txBody>
      </p:sp>
      <p:sp>
        <p:nvSpPr>
          <p:cNvPr id="10" name="TextBox 9">
            <a:extLst>
              <a:ext uri="{FF2B5EF4-FFF2-40B4-BE49-F238E27FC236}">
                <a16:creationId xmlns:a16="http://schemas.microsoft.com/office/drawing/2014/main" id="{43DFB554-DBAD-44F8-BF05-3F67F66A9BDF}"/>
              </a:ext>
            </a:extLst>
          </p:cNvPr>
          <p:cNvSpPr txBox="1"/>
          <p:nvPr/>
        </p:nvSpPr>
        <p:spPr>
          <a:xfrm>
            <a:off x="160020" y="5815190"/>
            <a:ext cx="5775960" cy="646331"/>
          </a:xfrm>
          <a:prstGeom prst="rect">
            <a:avLst/>
          </a:prstGeom>
          <a:noFill/>
        </p:spPr>
        <p:txBody>
          <a:bodyPr wrap="square" rtlCol="0">
            <a:spAutoFit/>
          </a:bodyPr>
          <a:lstStyle/>
          <a:p>
            <a:pPr algn="just"/>
            <a:endParaRPr lang="en-IN" sz="1200" dirty="0"/>
          </a:p>
          <a:p>
            <a:pPr algn="just"/>
            <a:r>
              <a:rPr lang="en-IN" sz="1200" dirty="0"/>
              <a:t>6. Click on Submit button, You will see a success message “Batch Details inserted successfully”</a:t>
            </a:r>
          </a:p>
        </p:txBody>
      </p:sp>
      <p:sp>
        <p:nvSpPr>
          <p:cNvPr id="12" name="TextBox 11">
            <a:extLst>
              <a:ext uri="{FF2B5EF4-FFF2-40B4-BE49-F238E27FC236}">
                <a16:creationId xmlns:a16="http://schemas.microsoft.com/office/drawing/2014/main" id="{81B208BE-FEE8-4734-BA0B-09E698D368A0}"/>
              </a:ext>
            </a:extLst>
          </p:cNvPr>
          <p:cNvSpPr txBox="1"/>
          <p:nvPr/>
        </p:nvSpPr>
        <p:spPr>
          <a:xfrm>
            <a:off x="223520" y="8684328"/>
            <a:ext cx="6301740" cy="461665"/>
          </a:xfrm>
          <a:prstGeom prst="rect">
            <a:avLst/>
          </a:prstGeom>
          <a:noFill/>
        </p:spPr>
        <p:txBody>
          <a:bodyPr wrap="square" rtlCol="0">
            <a:spAutoFit/>
          </a:bodyPr>
          <a:lstStyle/>
          <a:p>
            <a:pPr algn="just"/>
            <a:r>
              <a:rPr lang="en-IN" sz="1200" dirty="0">
                <a:solidFill>
                  <a:srgbClr val="FF0000"/>
                </a:solidFill>
              </a:rPr>
              <a:t>Note: Once these details are inserted, the user can updated the other fields as and when the information is available by selecting the batch id for which the information has to be updated.</a:t>
            </a:r>
          </a:p>
        </p:txBody>
      </p:sp>
      <p:pic>
        <p:nvPicPr>
          <p:cNvPr id="3" name="Picture 2">
            <a:extLst>
              <a:ext uri="{FF2B5EF4-FFF2-40B4-BE49-F238E27FC236}">
                <a16:creationId xmlns:a16="http://schemas.microsoft.com/office/drawing/2014/main" id="{297387A9-9520-4F88-90CA-91D2901BD0FF}"/>
              </a:ext>
            </a:extLst>
          </p:cNvPr>
          <p:cNvPicPr>
            <a:picLocks noChangeAspect="1"/>
          </p:cNvPicPr>
          <p:nvPr/>
        </p:nvPicPr>
        <p:blipFill rotWithShape="1">
          <a:blip r:embed="rId2"/>
          <a:srcRect l="20833" t="22675" r="3057" b="37161"/>
          <a:stretch/>
        </p:blipFill>
        <p:spPr>
          <a:xfrm>
            <a:off x="486408" y="1256245"/>
            <a:ext cx="5847892" cy="1549400"/>
          </a:xfrm>
          <a:prstGeom prst="rect">
            <a:avLst/>
          </a:prstGeom>
          <a:ln w="19050">
            <a:solidFill>
              <a:schemeClr val="tx1"/>
            </a:solidFill>
          </a:ln>
        </p:spPr>
      </p:pic>
      <p:pic>
        <p:nvPicPr>
          <p:cNvPr id="9" name="Picture 8">
            <a:extLst>
              <a:ext uri="{FF2B5EF4-FFF2-40B4-BE49-F238E27FC236}">
                <a16:creationId xmlns:a16="http://schemas.microsoft.com/office/drawing/2014/main" id="{4F4A4227-D050-4647-9F9E-49ECA01C617E}"/>
              </a:ext>
            </a:extLst>
          </p:cNvPr>
          <p:cNvPicPr>
            <a:picLocks noChangeAspect="1"/>
          </p:cNvPicPr>
          <p:nvPr/>
        </p:nvPicPr>
        <p:blipFill rotWithShape="1">
          <a:blip r:embed="rId3"/>
          <a:srcRect l="20371" t="21523" r="1574" b="36500"/>
          <a:stretch/>
        </p:blipFill>
        <p:spPr>
          <a:xfrm>
            <a:off x="486407" y="3498106"/>
            <a:ext cx="5841543" cy="1619325"/>
          </a:xfrm>
          <a:prstGeom prst="rect">
            <a:avLst/>
          </a:prstGeom>
          <a:ln w="19050">
            <a:solidFill>
              <a:schemeClr val="tx1"/>
            </a:solidFill>
          </a:ln>
        </p:spPr>
      </p:pic>
      <p:pic>
        <p:nvPicPr>
          <p:cNvPr id="13" name="Picture 12">
            <a:extLst>
              <a:ext uri="{FF2B5EF4-FFF2-40B4-BE49-F238E27FC236}">
                <a16:creationId xmlns:a16="http://schemas.microsoft.com/office/drawing/2014/main" id="{2A56A55E-D5D8-4E7F-954D-A9D03E2658AB}"/>
              </a:ext>
            </a:extLst>
          </p:cNvPr>
          <p:cNvPicPr>
            <a:picLocks noChangeAspect="1"/>
          </p:cNvPicPr>
          <p:nvPr/>
        </p:nvPicPr>
        <p:blipFill rotWithShape="1">
          <a:blip r:embed="rId4"/>
          <a:srcRect l="20833" t="22510" r="1667" b="37326"/>
          <a:stretch/>
        </p:blipFill>
        <p:spPr>
          <a:xfrm>
            <a:off x="771525" y="6590475"/>
            <a:ext cx="5314950" cy="1549400"/>
          </a:xfrm>
          <a:prstGeom prst="rect">
            <a:avLst/>
          </a:prstGeom>
          <a:ln w="19050">
            <a:solidFill>
              <a:schemeClr val="tx1"/>
            </a:solidFill>
          </a:ln>
        </p:spPr>
      </p:pic>
    </p:spTree>
    <p:extLst>
      <p:ext uri="{BB962C8B-B14F-4D97-AF65-F5344CB8AC3E}">
        <p14:creationId xmlns:p14="http://schemas.microsoft.com/office/powerpoint/2010/main" val="450253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EBFB3-4B51-4D86-B6BA-586BC45B729F}"/>
              </a:ext>
            </a:extLst>
          </p:cNvPr>
          <p:cNvSpPr txBox="1"/>
          <p:nvPr/>
        </p:nvSpPr>
        <p:spPr>
          <a:xfrm>
            <a:off x="264160" y="849520"/>
            <a:ext cx="2971800" cy="307777"/>
          </a:xfrm>
          <a:prstGeom prst="rect">
            <a:avLst/>
          </a:prstGeom>
          <a:noFill/>
        </p:spPr>
        <p:txBody>
          <a:bodyPr wrap="square" rtlCol="0">
            <a:spAutoFit/>
          </a:bodyPr>
          <a:lstStyle/>
          <a:p>
            <a:r>
              <a:rPr lang="en-IN" sz="1400" dirty="0">
                <a:solidFill>
                  <a:schemeClr val="accent1"/>
                </a:solidFill>
              </a:rPr>
              <a:t>Generating Candidate Sheet</a:t>
            </a:r>
          </a:p>
        </p:txBody>
      </p:sp>
      <p:sp>
        <p:nvSpPr>
          <p:cNvPr id="6" name="TextBox 5">
            <a:extLst>
              <a:ext uri="{FF2B5EF4-FFF2-40B4-BE49-F238E27FC236}">
                <a16:creationId xmlns:a16="http://schemas.microsoft.com/office/drawing/2014/main" id="{7B7612BD-8C29-469A-820B-9F62026EB91D}"/>
              </a:ext>
            </a:extLst>
          </p:cNvPr>
          <p:cNvSpPr txBox="1"/>
          <p:nvPr/>
        </p:nvSpPr>
        <p:spPr>
          <a:xfrm>
            <a:off x="264160" y="1157297"/>
            <a:ext cx="6019800" cy="276999"/>
          </a:xfrm>
          <a:prstGeom prst="rect">
            <a:avLst/>
          </a:prstGeom>
          <a:noFill/>
        </p:spPr>
        <p:txBody>
          <a:bodyPr wrap="square" rtlCol="0">
            <a:spAutoFit/>
          </a:bodyPr>
          <a:lstStyle/>
          <a:p>
            <a:r>
              <a:rPr lang="en-IN" sz="1200" dirty="0"/>
              <a:t>To generate the candidate sheet, perform the following steps :</a:t>
            </a:r>
          </a:p>
        </p:txBody>
      </p:sp>
      <p:pic>
        <p:nvPicPr>
          <p:cNvPr id="8" name="Picture 7">
            <a:extLst>
              <a:ext uri="{FF2B5EF4-FFF2-40B4-BE49-F238E27FC236}">
                <a16:creationId xmlns:a16="http://schemas.microsoft.com/office/drawing/2014/main" id="{04D43AA9-357F-49C4-83B4-B99572EB2FBD}"/>
              </a:ext>
            </a:extLst>
          </p:cNvPr>
          <p:cNvPicPr>
            <a:picLocks noChangeAspect="1"/>
          </p:cNvPicPr>
          <p:nvPr/>
        </p:nvPicPr>
        <p:blipFill rotWithShape="1">
          <a:blip r:embed="rId2"/>
          <a:srcRect l="16889" t="40255" r="1705" b="25374"/>
          <a:stretch/>
        </p:blipFill>
        <p:spPr>
          <a:xfrm>
            <a:off x="541020" y="1889284"/>
            <a:ext cx="5318760" cy="1263145"/>
          </a:xfrm>
          <a:prstGeom prst="rect">
            <a:avLst/>
          </a:prstGeom>
          <a:ln w="19050">
            <a:solidFill>
              <a:schemeClr val="tx1"/>
            </a:solidFill>
          </a:ln>
        </p:spPr>
      </p:pic>
      <p:sp>
        <p:nvSpPr>
          <p:cNvPr id="9" name="TextBox 8">
            <a:extLst>
              <a:ext uri="{FF2B5EF4-FFF2-40B4-BE49-F238E27FC236}">
                <a16:creationId xmlns:a16="http://schemas.microsoft.com/office/drawing/2014/main" id="{0AF6ACE9-8549-4935-A0EC-0AEB57426E6C}"/>
              </a:ext>
            </a:extLst>
          </p:cNvPr>
          <p:cNvSpPr txBox="1"/>
          <p:nvPr/>
        </p:nvSpPr>
        <p:spPr>
          <a:xfrm>
            <a:off x="325120" y="1453236"/>
            <a:ext cx="5527040" cy="276999"/>
          </a:xfrm>
          <a:prstGeom prst="rect">
            <a:avLst/>
          </a:prstGeom>
          <a:noFill/>
        </p:spPr>
        <p:txBody>
          <a:bodyPr wrap="square" rtlCol="0">
            <a:spAutoFit/>
          </a:bodyPr>
          <a:lstStyle/>
          <a:p>
            <a:r>
              <a:rPr lang="en-IN" sz="1200" dirty="0"/>
              <a:t>1. Navigate to the Candidate Details Section</a:t>
            </a:r>
          </a:p>
        </p:txBody>
      </p:sp>
      <p:sp>
        <p:nvSpPr>
          <p:cNvPr id="10" name="Rectangle: Rounded Corners 9">
            <a:extLst>
              <a:ext uri="{FF2B5EF4-FFF2-40B4-BE49-F238E27FC236}">
                <a16:creationId xmlns:a16="http://schemas.microsoft.com/office/drawing/2014/main" id="{8B53BE97-14E3-4FC5-A013-DE2AAEDB6E53}"/>
              </a:ext>
            </a:extLst>
          </p:cNvPr>
          <p:cNvSpPr/>
          <p:nvPr/>
        </p:nvSpPr>
        <p:spPr>
          <a:xfrm>
            <a:off x="640080" y="1981200"/>
            <a:ext cx="970280" cy="1676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D5F6EC3B-9EB4-4902-9E6B-4AE8D1D52B5F}"/>
              </a:ext>
            </a:extLst>
          </p:cNvPr>
          <p:cNvSpPr txBox="1"/>
          <p:nvPr/>
        </p:nvSpPr>
        <p:spPr>
          <a:xfrm>
            <a:off x="325120" y="3368517"/>
            <a:ext cx="5527040" cy="461665"/>
          </a:xfrm>
          <a:prstGeom prst="rect">
            <a:avLst/>
          </a:prstGeom>
          <a:noFill/>
        </p:spPr>
        <p:txBody>
          <a:bodyPr wrap="square" rtlCol="0">
            <a:spAutoFit/>
          </a:bodyPr>
          <a:lstStyle/>
          <a:p>
            <a:pPr algn="just"/>
            <a:r>
              <a:rPr lang="en-IN" sz="1200" dirty="0"/>
              <a:t>2. Navigate to Generate Credential Sheet to generate the master sheet &amp; select the         Batch – ID for which the sheet has to be generated</a:t>
            </a:r>
          </a:p>
        </p:txBody>
      </p:sp>
      <p:sp>
        <p:nvSpPr>
          <p:cNvPr id="13" name="TextBox 12">
            <a:extLst>
              <a:ext uri="{FF2B5EF4-FFF2-40B4-BE49-F238E27FC236}">
                <a16:creationId xmlns:a16="http://schemas.microsoft.com/office/drawing/2014/main" id="{AD61E883-C539-4B15-8E1D-D427E305145D}"/>
              </a:ext>
            </a:extLst>
          </p:cNvPr>
          <p:cNvSpPr txBox="1"/>
          <p:nvPr/>
        </p:nvSpPr>
        <p:spPr>
          <a:xfrm>
            <a:off x="332740" y="5689022"/>
            <a:ext cx="5527040" cy="276999"/>
          </a:xfrm>
          <a:prstGeom prst="rect">
            <a:avLst/>
          </a:prstGeom>
          <a:noFill/>
        </p:spPr>
        <p:txBody>
          <a:bodyPr wrap="square" rtlCol="0">
            <a:spAutoFit/>
          </a:bodyPr>
          <a:lstStyle/>
          <a:p>
            <a:pPr algn="just"/>
            <a:r>
              <a:rPr lang="en-IN" sz="1200" dirty="0"/>
              <a:t>3. After selecting the batch Id click on </a:t>
            </a:r>
            <a:r>
              <a:rPr lang="en-IN" sz="1200" b="1" dirty="0"/>
              <a:t>Generate </a:t>
            </a:r>
            <a:r>
              <a:rPr lang="en-IN" sz="1200" dirty="0"/>
              <a:t>button, The file will get downloaded</a:t>
            </a:r>
          </a:p>
        </p:txBody>
      </p:sp>
      <p:grpSp>
        <p:nvGrpSpPr>
          <p:cNvPr id="15" name="Group 14">
            <a:extLst>
              <a:ext uri="{FF2B5EF4-FFF2-40B4-BE49-F238E27FC236}">
                <a16:creationId xmlns:a16="http://schemas.microsoft.com/office/drawing/2014/main" id="{2CF555DD-D0AC-48AF-B320-9FD5B5788A54}"/>
              </a:ext>
            </a:extLst>
          </p:cNvPr>
          <p:cNvGrpSpPr/>
          <p:nvPr/>
        </p:nvGrpSpPr>
        <p:grpSpPr>
          <a:xfrm>
            <a:off x="541020" y="4046271"/>
            <a:ext cx="5318760" cy="1247817"/>
            <a:chOff x="541020" y="4046271"/>
            <a:chExt cx="5318760" cy="1247817"/>
          </a:xfrm>
        </p:grpSpPr>
        <p:pic>
          <p:nvPicPr>
            <p:cNvPr id="12" name="Picture 11">
              <a:extLst>
                <a:ext uri="{FF2B5EF4-FFF2-40B4-BE49-F238E27FC236}">
                  <a16:creationId xmlns:a16="http://schemas.microsoft.com/office/drawing/2014/main" id="{C3674178-AE5A-44E1-A285-CCE1CB540C02}"/>
                </a:ext>
              </a:extLst>
            </p:cNvPr>
            <p:cNvPicPr>
              <a:picLocks noChangeAspect="1"/>
            </p:cNvPicPr>
            <p:nvPr/>
          </p:nvPicPr>
          <p:blipFill rotWithShape="1">
            <a:blip r:embed="rId3"/>
            <a:srcRect l="17191" t="43123" r="765" b="22658"/>
            <a:stretch/>
          </p:blipFill>
          <p:spPr>
            <a:xfrm>
              <a:off x="541020" y="4046271"/>
              <a:ext cx="5318760" cy="1247817"/>
            </a:xfrm>
            <a:prstGeom prst="rect">
              <a:avLst/>
            </a:prstGeom>
            <a:ln w="19050">
              <a:solidFill>
                <a:schemeClr val="tx1"/>
              </a:solidFill>
            </a:ln>
          </p:spPr>
        </p:pic>
        <p:sp>
          <p:nvSpPr>
            <p:cNvPr id="14" name="Rectangle: Rounded Corners 13">
              <a:extLst>
                <a:ext uri="{FF2B5EF4-FFF2-40B4-BE49-F238E27FC236}">
                  <a16:creationId xmlns:a16="http://schemas.microsoft.com/office/drawing/2014/main" id="{1075398E-FDA0-473D-B6A7-E1041C6CD34E}"/>
                </a:ext>
              </a:extLst>
            </p:cNvPr>
            <p:cNvSpPr/>
            <p:nvPr/>
          </p:nvSpPr>
          <p:spPr>
            <a:xfrm>
              <a:off x="690880" y="4632960"/>
              <a:ext cx="1127760" cy="711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0" name="Group 19">
            <a:extLst>
              <a:ext uri="{FF2B5EF4-FFF2-40B4-BE49-F238E27FC236}">
                <a16:creationId xmlns:a16="http://schemas.microsoft.com/office/drawing/2014/main" id="{426138D8-65A8-4405-834B-3CE38617706E}"/>
              </a:ext>
            </a:extLst>
          </p:cNvPr>
          <p:cNvGrpSpPr/>
          <p:nvPr/>
        </p:nvGrpSpPr>
        <p:grpSpPr>
          <a:xfrm>
            <a:off x="541020" y="6170758"/>
            <a:ext cx="5311140" cy="1225722"/>
            <a:chOff x="541020" y="6170758"/>
            <a:chExt cx="5486400" cy="1264186"/>
          </a:xfrm>
        </p:grpSpPr>
        <p:pic>
          <p:nvPicPr>
            <p:cNvPr id="17" name="Picture 16">
              <a:extLst>
                <a:ext uri="{FF2B5EF4-FFF2-40B4-BE49-F238E27FC236}">
                  <a16:creationId xmlns:a16="http://schemas.microsoft.com/office/drawing/2014/main" id="{A2BBC840-495D-4139-AE28-8B7F256F187C}"/>
                </a:ext>
              </a:extLst>
            </p:cNvPr>
            <p:cNvPicPr>
              <a:picLocks noChangeAspect="1"/>
            </p:cNvPicPr>
            <p:nvPr/>
          </p:nvPicPr>
          <p:blipFill rotWithShape="1">
            <a:blip r:embed="rId4"/>
            <a:srcRect t="54099" r="-606" b="4689"/>
            <a:stretch/>
          </p:blipFill>
          <p:spPr>
            <a:xfrm>
              <a:off x="541020" y="6170758"/>
              <a:ext cx="5486400" cy="1264186"/>
            </a:xfrm>
            <a:prstGeom prst="rect">
              <a:avLst/>
            </a:prstGeom>
            <a:ln w="19050">
              <a:solidFill>
                <a:schemeClr val="tx1"/>
              </a:solidFill>
            </a:ln>
          </p:spPr>
        </p:pic>
        <p:sp>
          <p:nvSpPr>
            <p:cNvPr id="18" name="Rectangle: Rounded Corners 17">
              <a:extLst>
                <a:ext uri="{FF2B5EF4-FFF2-40B4-BE49-F238E27FC236}">
                  <a16:creationId xmlns:a16="http://schemas.microsoft.com/office/drawing/2014/main" id="{EACDC82E-C2D8-431B-9EFF-DF728AFABCB8}"/>
                </a:ext>
              </a:extLst>
            </p:cNvPr>
            <p:cNvSpPr/>
            <p:nvPr/>
          </p:nvSpPr>
          <p:spPr>
            <a:xfrm>
              <a:off x="541020" y="7264400"/>
              <a:ext cx="876300" cy="152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a:extLst>
              <a:ext uri="{FF2B5EF4-FFF2-40B4-BE49-F238E27FC236}">
                <a16:creationId xmlns:a16="http://schemas.microsoft.com/office/drawing/2014/main" id="{4684FBDE-5296-4A4E-819A-8F934CCB94B7}"/>
              </a:ext>
            </a:extLst>
          </p:cNvPr>
          <p:cNvSpPr txBox="1"/>
          <p:nvPr/>
        </p:nvSpPr>
        <p:spPr>
          <a:xfrm>
            <a:off x="332740" y="7647801"/>
            <a:ext cx="5527040" cy="461665"/>
          </a:xfrm>
          <a:prstGeom prst="rect">
            <a:avLst/>
          </a:prstGeom>
          <a:noFill/>
        </p:spPr>
        <p:txBody>
          <a:bodyPr wrap="square" rtlCol="0">
            <a:spAutoFit/>
          </a:bodyPr>
          <a:lstStyle/>
          <a:p>
            <a:pPr algn="just"/>
            <a:r>
              <a:rPr lang="en-IN" sz="1200" dirty="0"/>
              <a:t>4. Open the downloaded Excel Sheet, Your sheet will look as shown in the image below</a:t>
            </a:r>
          </a:p>
        </p:txBody>
      </p:sp>
      <p:pic>
        <p:nvPicPr>
          <p:cNvPr id="21" name="Picture 20">
            <a:extLst>
              <a:ext uri="{FF2B5EF4-FFF2-40B4-BE49-F238E27FC236}">
                <a16:creationId xmlns:a16="http://schemas.microsoft.com/office/drawing/2014/main" id="{D6472219-8432-4AAF-A220-658D5547BF02}"/>
              </a:ext>
            </a:extLst>
          </p:cNvPr>
          <p:cNvPicPr>
            <a:picLocks noChangeAspect="1"/>
          </p:cNvPicPr>
          <p:nvPr/>
        </p:nvPicPr>
        <p:blipFill rotWithShape="1">
          <a:blip r:embed="rId5"/>
          <a:srcRect r="815" b="48490"/>
          <a:stretch/>
        </p:blipFill>
        <p:spPr>
          <a:xfrm>
            <a:off x="541020" y="8190746"/>
            <a:ext cx="5311140" cy="1451356"/>
          </a:xfrm>
          <a:prstGeom prst="rect">
            <a:avLst/>
          </a:prstGeom>
          <a:ln w="19050">
            <a:solidFill>
              <a:schemeClr val="tx1"/>
            </a:solidFill>
          </a:ln>
        </p:spPr>
      </p:pic>
    </p:spTree>
    <p:extLst>
      <p:ext uri="{BB962C8B-B14F-4D97-AF65-F5344CB8AC3E}">
        <p14:creationId xmlns:p14="http://schemas.microsoft.com/office/powerpoint/2010/main" val="1614902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9EC2619-6D41-4B27-85F7-76138FAA24C5}"/>
              </a:ext>
            </a:extLst>
          </p:cNvPr>
          <p:cNvSpPr txBox="1"/>
          <p:nvPr/>
        </p:nvSpPr>
        <p:spPr>
          <a:xfrm>
            <a:off x="264160" y="849520"/>
            <a:ext cx="2971800" cy="307777"/>
          </a:xfrm>
          <a:prstGeom prst="rect">
            <a:avLst/>
          </a:prstGeom>
          <a:noFill/>
        </p:spPr>
        <p:txBody>
          <a:bodyPr wrap="square" rtlCol="0">
            <a:spAutoFit/>
          </a:bodyPr>
          <a:lstStyle/>
          <a:p>
            <a:r>
              <a:rPr lang="en-IN" sz="1400" dirty="0">
                <a:solidFill>
                  <a:schemeClr val="accent1"/>
                </a:solidFill>
              </a:rPr>
              <a:t>Filling Candidate Sheet</a:t>
            </a:r>
          </a:p>
        </p:txBody>
      </p:sp>
      <p:sp>
        <p:nvSpPr>
          <p:cNvPr id="7" name="TextBox 6">
            <a:extLst>
              <a:ext uri="{FF2B5EF4-FFF2-40B4-BE49-F238E27FC236}">
                <a16:creationId xmlns:a16="http://schemas.microsoft.com/office/drawing/2014/main" id="{281AAD96-B6F3-49F0-AD61-899DE58A5CF6}"/>
              </a:ext>
            </a:extLst>
          </p:cNvPr>
          <p:cNvSpPr txBox="1"/>
          <p:nvPr/>
        </p:nvSpPr>
        <p:spPr>
          <a:xfrm>
            <a:off x="345440" y="1157297"/>
            <a:ext cx="6019800" cy="461665"/>
          </a:xfrm>
          <a:prstGeom prst="rect">
            <a:avLst/>
          </a:prstGeom>
          <a:noFill/>
        </p:spPr>
        <p:txBody>
          <a:bodyPr wrap="square" rtlCol="0">
            <a:spAutoFit/>
          </a:bodyPr>
          <a:lstStyle/>
          <a:p>
            <a:r>
              <a:rPr lang="en-IN" sz="1200" dirty="0"/>
              <a:t>The Candidate Sheet generated by the system has the following columns which the user will edit/update</a:t>
            </a:r>
          </a:p>
        </p:txBody>
      </p:sp>
      <p:graphicFrame>
        <p:nvGraphicFramePr>
          <p:cNvPr id="8" name="Table 7">
            <a:extLst>
              <a:ext uri="{FF2B5EF4-FFF2-40B4-BE49-F238E27FC236}">
                <a16:creationId xmlns:a16="http://schemas.microsoft.com/office/drawing/2014/main" id="{1AA7CCC1-09BD-4C2A-AE57-FBD1A476C035}"/>
              </a:ext>
            </a:extLst>
          </p:cNvPr>
          <p:cNvGraphicFramePr>
            <a:graphicFrameLocks noGrp="1"/>
          </p:cNvGraphicFramePr>
          <p:nvPr>
            <p:extLst>
              <p:ext uri="{D42A27DB-BD31-4B8C-83A1-F6EECF244321}">
                <p14:modId xmlns:p14="http://schemas.microsoft.com/office/powerpoint/2010/main" val="379480026"/>
              </p:ext>
            </p:extLst>
          </p:nvPr>
        </p:nvGraphicFramePr>
        <p:xfrm>
          <a:off x="995680" y="1869440"/>
          <a:ext cx="2153920" cy="7821628"/>
        </p:xfrm>
        <a:graphic>
          <a:graphicData uri="http://schemas.openxmlformats.org/drawingml/2006/table">
            <a:tbl>
              <a:tblPr firstRow="1" bandRow="1">
                <a:tableStyleId>{69012ECD-51FC-41F1-AA8D-1B2483CD663E}</a:tableStyleId>
              </a:tblPr>
              <a:tblGrid>
                <a:gridCol w="2153920">
                  <a:extLst>
                    <a:ext uri="{9D8B030D-6E8A-4147-A177-3AD203B41FA5}">
                      <a16:colId xmlns:a16="http://schemas.microsoft.com/office/drawing/2014/main" val="2161673489"/>
                    </a:ext>
                  </a:extLst>
                </a:gridCol>
              </a:tblGrid>
              <a:tr h="254479">
                <a:tc>
                  <a:txBody>
                    <a:bodyPr/>
                    <a:lstStyle/>
                    <a:p>
                      <a:pPr lvl="0" algn="l"/>
                      <a:r>
                        <a:rPr lang="en-IN" sz="1000" dirty="0"/>
                        <a:t>Candidate Information</a:t>
                      </a:r>
                    </a:p>
                  </a:txBody>
                  <a:tcPr/>
                </a:tc>
                <a:extLst>
                  <a:ext uri="{0D108BD9-81ED-4DB2-BD59-A6C34878D82A}">
                    <a16:rowId xmlns:a16="http://schemas.microsoft.com/office/drawing/2014/main" val="3817071778"/>
                  </a:ext>
                </a:extLst>
              </a:tr>
              <a:tr h="230010">
                <a:tc>
                  <a:txBody>
                    <a:bodyPr/>
                    <a:lstStyle/>
                    <a:p>
                      <a:pPr lvl="0" algn="l" fontAlgn="ctr"/>
                      <a:r>
                        <a:rPr lang="en-IN" sz="1000" b="0" i="0" u="none" strike="noStrike" dirty="0">
                          <a:solidFill>
                            <a:srgbClr val="000000"/>
                          </a:solidFill>
                          <a:effectLst/>
                          <a:latin typeface="SansSerif"/>
                        </a:rPr>
                        <a:t>  Enrolment Number</a:t>
                      </a:r>
                    </a:p>
                  </a:txBody>
                  <a:tcPr marL="7620" marR="7620" marT="7620" marB="0" anchor="ctr"/>
                </a:tc>
                <a:extLst>
                  <a:ext uri="{0D108BD9-81ED-4DB2-BD59-A6C34878D82A}">
                    <a16:rowId xmlns:a16="http://schemas.microsoft.com/office/drawing/2014/main" val="2258700726"/>
                  </a:ext>
                </a:extLst>
              </a:tr>
              <a:tr h="220222">
                <a:tc>
                  <a:txBody>
                    <a:bodyPr/>
                    <a:lstStyle/>
                    <a:p>
                      <a:pPr lvl="0" algn="l" fontAlgn="ctr"/>
                      <a:r>
                        <a:rPr lang="en-IN" sz="1000" b="0" i="0" u="none" strike="noStrike" dirty="0">
                          <a:solidFill>
                            <a:srgbClr val="000000"/>
                          </a:solidFill>
                          <a:effectLst/>
                          <a:latin typeface="SansSerif"/>
                        </a:rPr>
                        <a:t> Salutation</a:t>
                      </a:r>
                    </a:p>
                  </a:txBody>
                  <a:tcPr marL="7620" marR="7620" marT="7620" marB="0" anchor="ctr"/>
                </a:tc>
                <a:extLst>
                  <a:ext uri="{0D108BD9-81ED-4DB2-BD59-A6C34878D82A}">
                    <a16:rowId xmlns:a16="http://schemas.microsoft.com/office/drawing/2014/main" val="3064835642"/>
                  </a:ext>
                </a:extLst>
              </a:tr>
              <a:tr h="210434">
                <a:tc>
                  <a:txBody>
                    <a:bodyPr/>
                    <a:lstStyle/>
                    <a:p>
                      <a:pPr lvl="0" algn="l" fontAlgn="ctr"/>
                      <a:r>
                        <a:rPr lang="en-IN" sz="1000" b="0" i="0" u="none" strike="noStrike" dirty="0">
                          <a:solidFill>
                            <a:srgbClr val="000000"/>
                          </a:solidFill>
                          <a:effectLst/>
                          <a:latin typeface="SansSerif"/>
                        </a:rPr>
                        <a:t> First Name</a:t>
                      </a:r>
                    </a:p>
                  </a:txBody>
                  <a:tcPr marL="7620" marR="7620" marT="7620" marB="0" anchor="ctr"/>
                </a:tc>
                <a:extLst>
                  <a:ext uri="{0D108BD9-81ED-4DB2-BD59-A6C34878D82A}">
                    <a16:rowId xmlns:a16="http://schemas.microsoft.com/office/drawing/2014/main" val="4236713873"/>
                  </a:ext>
                </a:extLst>
              </a:tr>
              <a:tr h="205541">
                <a:tc>
                  <a:txBody>
                    <a:bodyPr/>
                    <a:lstStyle/>
                    <a:p>
                      <a:pPr lvl="0" algn="l"/>
                      <a:r>
                        <a:rPr lang="en-IN" sz="1000" dirty="0"/>
                        <a:t>Last Name</a:t>
                      </a:r>
                    </a:p>
                  </a:txBody>
                  <a:tcPr/>
                </a:tc>
                <a:extLst>
                  <a:ext uri="{0D108BD9-81ED-4DB2-BD59-A6C34878D82A}">
                    <a16:rowId xmlns:a16="http://schemas.microsoft.com/office/drawing/2014/main" val="2136933983"/>
                  </a:ext>
                </a:extLst>
              </a:tr>
              <a:tr h="215328">
                <a:tc>
                  <a:txBody>
                    <a:bodyPr/>
                    <a:lstStyle/>
                    <a:p>
                      <a:pPr lvl="0" algn="l"/>
                      <a:r>
                        <a:rPr lang="en-IN" sz="1000" dirty="0"/>
                        <a:t>Gender</a:t>
                      </a:r>
                    </a:p>
                  </a:txBody>
                  <a:tcPr/>
                </a:tc>
                <a:extLst>
                  <a:ext uri="{0D108BD9-81ED-4DB2-BD59-A6C34878D82A}">
                    <a16:rowId xmlns:a16="http://schemas.microsoft.com/office/drawing/2014/main" val="4023930489"/>
                  </a:ext>
                </a:extLst>
              </a:tr>
              <a:tr h="230010">
                <a:tc>
                  <a:txBody>
                    <a:bodyPr/>
                    <a:lstStyle/>
                    <a:p>
                      <a:pPr lvl="0" algn="l"/>
                      <a:r>
                        <a:rPr lang="en-IN" sz="1000" dirty="0"/>
                        <a:t>Disability Type</a:t>
                      </a:r>
                    </a:p>
                  </a:txBody>
                  <a:tcPr/>
                </a:tc>
                <a:extLst>
                  <a:ext uri="{0D108BD9-81ED-4DB2-BD59-A6C34878D82A}">
                    <a16:rowId xmlns:a16="http://schemas.microsoft.com/office/drawing/2014/main" val="1849726205"/>
                  </a:ext>
                </a:extLst>
              </a:tr>
              <a:tr h="205541">
                <a:tc>
                  <a:txBody>
                    <a:bodyPr/>
                    <a:lstStyle/>
                    <a:p>
                      <a:pPr lvl="0" algn="l"/>
                      <a:r>
                        <a:rPr lang="en-IN" sz="1000" dirty="0"/>
                        <a:t>DOB</a:t>
                      </a:r>
                    </a:p>
                  </a:txBody>
                  <a:tcPr/>
                </a:tc>
                <a:extLst>
                  <a:ext uri="{0D108BD9-81ED-4DB2-BD59-A6C34878D82A}">
                    <a16:rowId xmlns:a16="http://schemas.microsoft.com/office/drawing/2014/main" val="3075042182"/>
                  </a:ext>
                </a:extLst>
              </a:tr>
              <a:tr h="234903">
                <a:tc>
                  <a:txBody>
                    <a:bodyPr/>
                    <a:lstStyle/>
                    <a:p>
                      <a:pPr lvl="0" algn="l"/>
                      <a:r>
                        <a:rPr lang="en-IN" sz="1000" dirty="0"/>
                        <a:t>Age</a:t>
                      </a:r>
                    </a:p>
                  </a:txBody>
                  <a:tcPr/>
                </a:tc>
                <a:extLst>
                  <a:ext uri="{0D108BD9-81ED-4DB2-BD59-A6C34878D82A}">
                    <a16:rowId xmlns:a16="http://schemas.microsoft.com/office/drawing/2014/main" val="3173095827"/>
                  </a:ext>
                </a:extLst>
              </a:tr>
              <a:tr h="205541">
                <a:tc>
                  <a:txBody>
                    <a:bodyPr/>
                    <a:lstStyle/>
                    <a:p>
                      <a:pPr lvl="0" algn="l"/>
                      <a:r>
                        <a:rPr lang="en-IN" sz="1000" dirty="0"/>
                        <a:t>Mobile Number</a:t>
                      </a:r>
                    </a:p>
                  </a:txBody>
                  <a:tcPr/>
                </a:tc>
                <a:extLst>
                  <a:ext uri="{0D108BD9-81ED-4DB2-BD59-A6C34878D82A}">
                    <a16:rowId xmlns:a16="http://schemas.microsoft.com/office/drawing/2014/main" val="445298576"/>
                  </a:ext>
                </a:extLst>
              </a:tr>
              <a:tr h="210434">
                <a:tc>
                  <a:txBody>
                    <a:bodyPr/>
                    <a:lstStyle/>
                    <a:p>
                      <a:pPr lvl="0" algn="l"/>
                      <a:r>
                        <a:rPr lang="en-IN" sz="1000" dirty="0"/>
                        <a:t>Education Level</a:t>
                      </a:r>
                    </a:p>
                  </a:txBody>
                  <a:tcPr/>
                </a:tc>
                <a:extLst>
                  <a:ext uri="{0D108BD9-81ED-4DB2-BD59-A6C34878D82A}">
                    <a16:rowId xmlns:a16="http://schemas.microsoft.com/office/drawing/2014/main" val="4035336582"/>
                  </a:ext>
                </a:extLst>
              </a:tr>
              <a:tr h="205541">
                <a:tc>
                  <a:txBody>
                    <a:bodyPr/>
                    <a:lstStyle/>
                    <a:p>
                      <a:pPr lvl="0" algn="l"/>
                      <a:r>
                        <a:rPr lang="en-IN" sz="1000" dirty="0"/>
                        <a:t>State</a:t>
                      </a:r>
                    </a:p>
                  </a:txBody>
                  <a:tcPr/>
                </a:tc>
                <a:extLst>
                  <a:ext uri="{0D108BD9-81ED-4DB2-BD59-A6C34878D82A}">
                    <a16:rowId xmlns:a16="http://schemas.microsoft.com/office/drawing/2014/main" val="658866056"/>
                  </a:ext>
                </a:extLst>
              </a:tr>
              <a:tr h="205541">
                <a:tc>
                  <a:txBody>
                    <a:bodyPr/>
                    <a:lstStyle/>
                    <a:p>
                      <a:pPr lvl="0" algn="l"/>
                      <a:r>
                        <a:rPr lang="en-IN" sz="1000" dirty="0"/>
                        <a:t>District</a:t>
                      </a:r>
                    </a:p>
                  </a:txBody>
                  <a:tcPr/>
                </a:tc>
                <a:extLst>
                  <a:ext uri="{0D108BD9-81ED-4DB2-BD59-A6C34878D82A}">
                    <a16:rowId xmlns:a16="http://schemas.microsoft.com/office/drawing/2014/main" val="3494886638"/>
                  </a:ext>
                </a:extLst>
              </a:tr>
              <a:tr h="205541">
                <a:tc>
                  <a:txBody>
                    <a:bodyPr/>
                    <a:lstStyle/>
                    <a:p>
                      <a:pPr lvl="0" algn="l"/>
                      <a:r>
                        <a:rPr lang="en-IN" sz="1000" dirty="0"/>
                        <a:t>Aadhar Card Number</a:t>
                      </a:r>
                    </a:p>
                  </a:txBody>
                  <a:tcPr/>
                </a:tc>
                <a:extLst>
                  <a:ext uri="{0D108BD9-81ED-4DB2-BD59-A6C34878D82A}">
                    <a16:rowId xmlns:a16="http://schemas.microsoft.com/office/drawing/2014/main" val="4005119608"/>
                  </a:ext>
                </a:extLst>
              </a:tr>
              <a:tr h="278655">
                <a:tc>
                  <a:txBody>
                    <a:bodyPr/>
                    <a:lstStyle/>
                    <a:p>
                      <a:pPr lvl="0" algn="l" fontAlgn="ctr"/>
                      <a:r>
                        <a:rPr lang="en-US" sz="1000" b="0" i="0" u="none" strike="noStrike" dirty="0">
                          <a:solidFill>
                            <a:srgbClr val="000000"/>
                          </a:solidFill>
                          <a:effectLst/>
                          <a:latin typeface="SansSerif"/>
                        </a:rPr>
                        <a:t>Id Proof Type(Other than Aadhar Card)</a:t>
                      </a:r>
                    </a:p>
                  </a:txBody>
                  <a:tcPr marL="7620" marR="7620" marT="7620" marB="0" anchor="ctr"/>
                </a:tc>
                <a:extLst>
                  <a:ext uri="{0D108BD9-81ED-4DB2-BD59-A6C34878D82A}">
                    <a16:rowId xmlns:a16="http://schemas.microsoft.com/office/drawing/2014/main" val="2243286107"/>
                  </a:ext>
                </a:extLst>
              </a:tr>
              <a:tr h="402011">
                <a:tc>
                  <a:txBody>
                    <a:bodyPr/>
                    <a:lstStyle/>
                    <a:p>
                      <a:pPr lvl="0" algn="l" fontAlgn="ctr"/>
                      <a:r>
                        <a:rPr lang="en-US" sz="1000" b="0" i="0" u="none" strike="noStrike" dirty="0">
                          <a:solidFill>
                            <a:srgbClr val="000000"/>
                          </a:solidFill>
                          <a:effectLst/>
                          <a:latin typeface="SansSerif"/>
                        </a:rPr>
                        <a:t>Id Proof No(Other than Aadhar Card)</a:t>
                      </a:r>
                    </a:p>
                  </a:txBody>
                  <a:tcPr marL="7620" marR="7620" marT="7620" marB="0" anchor="ctr"/>
                </a:tc>
                <a:extLst>
                  <a:ext uri="{0D108BD9-81ED-4DB2-BD59-A6C34878D82A}">
                    <a16:rowId xmlns:a16="http://schemas.microsoft.com/office/drawing/2014/main" val="1405374464"/>
                  </a:ext>
                </a:extLst>
              </a:tr>
              <a:tr h="335120">
                <a:tc>
                  <a:txBody>
                    <a:bodyPr/>
                    <a:lstStyle/>
                    <a:p>
                      <a:pPr lvl="0" algn="l" fontAlgn="ctr"/>
                      <a:r>
                        <a:rPr lang="en-IN" sz="1000" b="0" i="0" u="none" strike="noStrike" dirty="0">
                          <a:solidFill>
                            <a:srgbClr val="000000"/>
                          </a:solidFill>
                          <a:effectLst/>
                          <a:latin typeface="SansSerif"/>
                        </a:rPr>
                        <a:t>Occupation / Category</a:t>
                      </a:r>
                    </a:p>
                  </a:txBody>
                  <a:tcPr marL="7620" marR="7620" marT="7620" marB="0" anchor="ctr"/>
                </a:tc>
                <a:extLst>
                  <a:ext uri="{0D108BD9-81ED-4DB2-BD59-A6C34878D82A}">
                    <a16:rowId xmlns:a16="http://schemas.microsoft.com/office/drawing/2014/main" val="3746901184"/>
                  </a:ext>
                </a:extLst>
              </a:tr>
              <a:tr h="314135">
                <a:tc>
                  <a:txBody>
                    <a:bodyPr/>
                    <a:lstStyle/>
                    <a:p>
                      <a:pPr lvl="0" algn="l" fontAlgn="ctr"/>
                      <a:r>
                        <a:rPr lang="en-IN" sz="1000" b="0" i="0" u="none" strike="noStrike" dirty="0">
                          <a:solidFill>
                            <a:srgbClr val="000000"/>
                          </a:solidFill>
                          <a:effectLst/>
                          <a:latin typeface="SansSerif"/>
                        </a:rPr>
                        <a:t>If MS (MS ID)</a:t>
                      </a:r>
                    </a:p>
                  </a:txBody>
                  <a:tcPr marL="7620" marR="7620" marT="7620" marB="0" anchor="ctr"/>
                </a:tc>
                <a:extLst>
                  <a:ext uri="{0D108BD9-81ED-4DB2-BD59-A6C34878D82A}">
                    <a16:rowId xmlns:a16="http://schemas.microsoft.com/office/drawing/2014/main" val="838990149"/>
                  </a:ext>
                </a:extLst>
              </a:tr>
              <a:tr h="307459">
                <a:tc>
                  <a:txBody>
                    <a:bodyPr/>
                    <a:lstStyle/>
                    <a:p>
                      <a:pPr lvl="0" algn="l" fontAlgn="ctr"/>
                      <a:r>
                        <a:rPr lang="en-IN" sz="1000" b="0" i="0" u="none" strike="noStrike" dirty="0">
                          <a:solidFill>
                            <a:srgbClr val="000000"/>
                          </a:solidFill>
                          <a:effectLst/>
                          <a:latin typeface="SansSerif"/>
                        </a:rPr>
                        <a:t>Relation with SK/MS</a:t>
                      </a:r>
                    </a:p>
                  </a:txBody>
                  <a:tcPr marL="7620" marR="7620" marT="7620" marB="0" anchor="ctr"/>
                </a:tc>
                <a:extLst>
                  <a:ext uri="{0D108BD9-81ED-4DB2-BD59-A6C34878D82A}">
                    <a16:rowId xmlns:a16="http://schemas.microsoft.com/office/drawing/2014/main" val="3310631465"/>
                  </a:ext>
                </a:extLst>
              </a:tr>
              <a:tr h="329960">
                <a:tc>
                  <a:txBody>
                    <a:bodyPr/>
                    <a:lstStyle/>
                    <a:p>
                      <a:pPr lvl="0" algn="l" fontAlgn="ctr"/>
                      <a:r>
                        <a:rPr lang="en-IN" sz="1000" b="0" i="0" u="none" strike="noStrike" dirty="0">
                          <a:solidFill>
                            <a:srgbClr val="000000"/>
                          </a:solidFill>
                          <a:effectLst/>
                          <a:latin typeface="SansSerif"/>
                        </a:rPr>
                        <a:t>Bank Name</a:t>
                      </a:r>
                    </a:p>
                  </a:txBody>
                  <a:tcPr marL="7620" marR="7620" marT="7620" marB="0" anchor="ctr"/>
                </a:tc>
                <a:extLst>
                  <a:ext uri="{0D108BD9-81ED-4DB2-BD59-A6C34878D82A}">
                    <a16:rowId xmlns:a16="http://schemas.microsoft.com/office/drawing/2014/main" val="3230870885"/>
                  </a:ext>
                </a:extLst>
              </a:tr>
              <a:tr h="357249">
                <a:tc>
                  <a:txBody>
                    <a:bodyPr/>
                    <a:lstStyle/>
                    <a:p>
                      <a:pPr lvl="0" algn="l" fontAlgn="ctr"/>
                      <a:r>
                        <a:rPr lang="en-IN" sz="1000" b="0" i="0" u="none" strike="noStrike" dirty="0">
                          <a:solidFill>
                            <a:srgbClr val="000000"/>
                          </a:solidFill>
                          <a:effectLst/>
                          <a:latin typeface="SansSerif"/>
                        </a:rPr>
                        <a:t>IFSC Code</a:t>
                      </a:r>
                    </a:p>
                  </a:txBody>
                  <a:tcPr marL="7620" marR="7620" marT="7620" marB="0" anchor="ctr"/>
                </a:tc>
                <a:extLst>
                  <a:ext uri="{0D108BD9-81ED-4DB2-BD59-A6C34878D82A}">
                    <a16:rowId xmlns:a16="http://schemas.microsoft.com/office/drawing/2014/main" val="952607020"/>
                  </a:ext>
                </a:extLst>
              </a:tr>
              <a:tr h="357249">
                <a:tc>
                  <a:txBody>
                    <a:bodyPr/>
                    <a:lstStyle/>
                    <a:p>
                      <a:pPr algn="l" fontAlgn="ctr"/>
                      <a:r>
                        <a:rPr lang="en-IN" sz="1000" b="0" i="0" u="none" strike="noStrike" dirty="0">
                          <a:solidFill>
                            <a:srgbClr val="000000"/>
                          </a:solidFill>
                          <a:effectLst/>
                          <a:latin typeface="SansSerif"/>
                        </a:rPr>
                        <a:t>Bank A/C No</a:t>
                      </a:r>
                    </a:p>
                  </a:txBody>
                  <a:tcPr marL="7620" marR="7620" marT="7620" marB="0" anchor="ctr"/>
                </a:tc>
                <a:extLst>
                  <a:ext uri="{0D108BD9-81ED-4DB2-BD59-A6C34878D82A}">
                    <a16:rowId xmlns:a16="http://schemas.microsoft.com/office/drawing/2014/main" val="2608725003"/>
                  </a:ext>
                </a:extLst>
              </a:tr>
              <a:tr h="357249">
                <a:tc>
                  <a:txBody>
                    <a:bodyPr/>
                    <a:lstStyle/>
                    <a:p>
                      <a:pPr algn="l" fontAlgn="ctr"/>
                      <a:r>
                        <a:rPr lang="en-IN" sz="1000" b="0" i="0" u="none" strike="noStrike" dirty="0">
                          <a:solidFill>
                            <a:srgbClr val="000000"/>
                          </a:solidFill>
                          <a:effectLst/>
                          <a:latin typeface="SansSerif"/>
                        </a:rPr>
                        <a:t>Residential Address</a:t>
                      </a:r>
                    </a:p>
                  </a:txBody>
                  <a:tcPr marL="7620" marR="7620" marT="7620" marB="0" anchor="ctr"/>
                </a:tc>
                <a:extLst>
                  <a:ext uri="{0D108BD9-81ED-4DB2-BD59-A6C34878D82A}">
                    <a16:rowId xmlns:a16="http://schemas.microsoft.com/office/drawing/2014/main" val="2807440805"/>
                  </a:ext>
                </a:extLst>
              </a:tr>
              <a:tr h="357249">
                <a:tc>
                  <a:txBody>
                    <a:bodyPr/>
                    <a:lstStyle/>
                    <a:p>
                      <a:pPr algn="l" fontAlgn="ctr"/>
                      <a:r>
                        <a:rPr lang="en-IN" sz="1000" b="0" i="0" u="none" strike="noStrike" dirty="0">
                          <a:solidFill>
                            <a:srgbClr val="000000"/>
                          </a:solidFill>
                          <a:effectLst/>
                          <a:latin typeface="SansSerif"/>
                        </a:rPr>
                        <a:t>Workplace Address</a:t>
                      </a:r>
                    </a:p>
                  </a:txBody>
                  <a:tcPr marL="7620" marR="7620" marT="7620" marB="0" anchor="ctr"/>
                </a:tc>
                <a:extLst>
                  <a:ext uri="{0D108BD9-81ED-4DB2-BD59-A6C34878D82A}">
                    <a16:rowId xmlns:a16="http://schemas.microsoft.com/office/drawing/2014/main" val="4206027453"/>
                  </a:ext>
                </a:extLst>
              </a:tr>
              <a:tr h="357249">
                <a:tc>
                  <a:txBody>
                    <a:bodyPr/>
                    <a:lstStyle/>
                    <a:p>
                      <a:pPr algn="l" fontAlgn="ctr"/>
                      <a:r>
                        <a:rPr lang="en-US" sz="1000" b="0" i="0" u="none" strike="noStrike" dirty="0">
                          <a:solidFill>
                            <a:srgbClr val="000000"/>
                          </a:solidFill>
                          <a:effectLst/>
                          <a:latin typeface="SansSerif"/>
                        </a:rPr>
                        <a:t>Medical Exam Conducted (Yes/No)</a:t>
                      </a:r>
                    </a:p>
                  </a:txBody>
                  <a:tcPr marL="7620" marR="7620" marT="7620" marB="0" anchor="ctr"/>
                </a:tc>
                <a:extLst>
                  <a:ext uri="{0D108BD9-81ED-4DB2-BD59-A6C34878D82A}">
                    <a16:rowId xmlns:a16="http://schemas.microsoft.com/office/drawing/2014/main" val="2138637250"/>
                  </a:ext>
                </a:extLst>
              </a:tr>
              <a:tr h="357249">
                <a:tc>
                  <a:txBody>
                    <a:bodyPr/>
                    <a:lstStyle/>
                    <a:p>
                      <a:pPr algn="l" fontAlgn="ctr"/>
                      <a:r>
                        <a:rPr lang="en-IN" sz="1000" b="0" i="0" u="none" strike="noStrike" dirty="0">
                          <a:solidFill>
                            <a:srgbClr val="000000"/>
                          </a:solidFill>
                          <a:effectLst/>
                          <a:latin typeface="SansSerif"/>
                        </a:rPr>
                        <a:t>Assessment Result</a:t>
                      </a:r>
                    </a:p>
                  </a:txBody>
                  <a:tcPr marL="7620" marR="7620" marT="7620" marB="0" anchor="ctr"/>
                </a:tc>
                <a:extLst>
                  <a:ext uri="{0D108BD9-81ED-4DB2-BD59-A6C34878D82A}">
                    <a16:rowId xmlns:a16="http://schemas.microsoft.com/office/drawing/2014/main" val="4219746099"/>
                  </a:ext>
                </a:extLst>
              </a:tr>
              <a:tr h="357249">
                <a:tc>
                  <a:txBody>
                    <a:bodyPr/>
                    <a:lstStyle/>
                    <a:p>
                      <a:pPr algn="l" fontAlgn="ctr"/>
                      <a:r>
                        <a:rPr lang="en-IN" sz="1000" b="0" i="0" u="none" strike="noStrike" dirty="0">
                          <a:solidFill>
                            <a:srgbClr val="000000"/>
                          </a:solidFill>
                          <a:effectLst/>
                          <a:latin typeface="SansSerif"/>
                        </a:rPr>
                        <a:t>Employment Type</a:t>
                      </a:r>
                    </a:p>
                  </a:txBody>
                  <a:tcPr marL="7620" marR="7620" marT="7620" marB="0" anchor="ctr"/>
                </a:tc>
                <a:extLst>
                  <a:ext uri="{0D108BD9-81ED-4DB2-BD59-A6C34878D82A}">
                    <a16:rowId xmlns:a16="http://schemas.microsoft.com/office/drawing/2014/main" val="1997440533"/>
                  </a:ext>
                </a:extLst>
              </a:tr>
            </a:tbl>
          </a:graphicData>
        </a:graphic>
      </p:graphicFrame>
      <p:graphicFrame>
        <p:nvGraphicFramePr>
          <p:cNvPr id="9" name="Table 8">
            <a:extLst>
              <a:ext uri="{FF2B5EF4-FFF2-40B4-BE49-F238E27FC236}">
                <a16:creationId xmlns:a16="http://schemas.microsoft.com/office/drawing/2014/main" id="{8218D9D3-62A5-4412-BCF8-9033D69D2116}"/>
              </a:ext>
            </a:extLst>
          </p:cNvPr>
          <p:cNvGraphicFramePr>
            <a:graphicFrameLocks noGrp="1"/>
          </p:cNvGraphicFramePr>
          <p:nvPr>
            <p:extLst>
              <p:ext uri="{D42A27DB-BD31-4B8C-83A1-F6EECF244321}">
                <p14:modId xmlns:p14="http://schemas.microsoft.com/office/powerpoint/2010/main" val="3982803170"/>
              </p:ext>
            </p:extLst>
          </p:nvPr>
        </p:nvGraphicFramePr>
        <p:xfrm>
          <a:off x="3561080" y="1869440"/>
          <a:ext cx="2153920" cy="1468119"/>
        </p:xfrm>
        <a:graphic>
          <a:graphicData uri="http://schemas.openxmlformats.org/drawingml/2006/table">
            <a:tbl>
              <a:tblPr firstRow="1" bandRow="1">
                <a:tableStyleId>{72833802-FEF1-4C79-8D5D-14CF1EAF98D9}</a:tableStyleId>
              </a:tblPr>
              <a:tblGrid>
                <a:gridCol w="2153920">
                  <a:extLst>
                    <a:ext uri="{9D8B030D-6E8A-4147-A177-3AD203B41FA5}">
                      <a16:colId xmlns:a16="http://schemas.microsoft.com/office/drawing/2014/main" val="2161673489"/>
                    </a:ext>
                  </a:extLst>
                </a:gridCol>
              </a:tblGrid>
              <a:tr h="404999">
                <a:tc>
                  <a:txBody>
                    <a:bodyPr/>
                    <a:lstStyle/>
                    <a:p>
                      <a:pPr lvl="0" algn="l"/>
                      <a:r>
                        <a:rPr lang="en-IN" sz="1000" dirty="0"/>
                        <a:t>Guardian’s Information</a:t>
                      </a:r>
                    </a:p>
                  </a:txBody>
                  <a:tcPr/>
                </a:tc>
                <a:extLst>
                  <a:ext uri="{0D108BD9-81ED-4DB2-BD59-A6C34878D82A}">
                    <a16:rowId xmlns:a16="http://schemas.microsoft.com/office/drawing/2014/main" val="3817071778"/>
                  </a:ext>
                </a:extLst>
              </a:tr>
              <a:tr h="265780">
                <a:tc>
                  <a:txBody>
                    <a:bodyPr/>
                    <a:lstStyle/>
                    <a:p>
                      <a:pPr algn="l" fontAlgn="ctr"/>
                      <a:r>
                        <a:rPr lang="en-IN" sz="1000" u="none" strike="noStrike" dirty="0">
                          <a:effectLst/>
                        </a:rPr>
                        <a:t>Guardian Type</a:t>
                      </a:r>
                      <a:endParaRPr lang="en-IN" sz="1000" b="0" i="0" u="none" strike="noStrike" dirty="0">
                        <a:solidFill>
                          <a:srgbClr val="000000"/>
                        </a:solidFill>
                        <a:effectLst/>
                        <a:latin typeface="SansSerif"/>
                      </a:endParaRPr>
                    </a:p>
                  </a:txBody>
                  <a:tcPr marL="7620" marR="7620" marT="7620" marB="0" anchor="ctr"/>
                </a:tc>
                <a:extLst>
                  <a:ext uri="{0D108BD9-81ED-4DB2-BD59-A6C34878D82A}">
                    <a16:rowId xmlns:a16="http://schemas.microsoft.com/office/drawing/2014/main" val="2258700726"/>
                  </a:ext>
                </a:extLst>
              </a:tr>
              <a:tr h="265780">
                <a:tc>
                  <a:txBody>
                    <a:bodyPr/>
                    <a:lstStyle/>
                    <a:p>
                      <a:pPr algn="l" fontAlgn="ctr"/>
                      <a:r>
                        <a:rPr lang="en-US" sz="1000" u="none" strike="noStrike" dirty="0">
                          <a:effectLst/>
                        </a:rPr>
                        <a:t>First Name of the Father</a:t>
                      </a:r>
                      <a:endParaRPr lang="en-US" sz="1000" b="0" i="0" u="none" strike="noStrike" dirty="0">
                        <a:solidFill>
                          <a:srgbClr val="000000"/>
                        </a:solidFill>
                        <a:effectLst/>
                        <a:latin typeface="SansSerif"/>
                      </a:endParaRPr>
                    </a:p>
                  </a:txBody>
                  <a:tcPr marL="7620" marR="7620" marT="7620" marB="0" anchor="ctr"/>
                </a:tc>
                <a:extLst>
                  <a:ext uri="{0D108BD9-81ED-4DB2-BD59-A6C34878D82A}">
                    <a16:rowId xmlns:a16="http://schemas.microsoft.com/office/drawing/2014/main" val="3064835642"/>
                  </a:ext>
                </a:extLst>
              </a:tr>
              <a:tr h="265780">
                <a:tc>
                  <a:txBody>
                    <a:bodyPr/>
                    <a:lstStyle/>
                    <a:p>
                      <a:pPr algn="l" fontAlgn="ctr"/>
                      <a:r>
                        <a:rPr lang="en-US" sz="1000" u="none" strike="noStrike" dirty="0">
                          <a:effectLst/>
                        </a:rPr>
                        <a:t>Last Name of the Father</a:t>
                      </a:r>
                      <a:endParaRPr lang="en-US" sz="1000" b="0" i="0" u="none" strike="noStrike" dirty="0">
                        <a:solidFill>
                          <a:srgbClr val="000000"/>
                        </a:solidFill>
                        <a:effectLst/>
                        <a:latin typeface="SansSerif"/>
                      </a:endParaRPr>
                    </a:p>
                  </a:txBody>
                  <a:tcPr marL="7620" marR="7620" marT="7620" marB="0" anchor="ctr"/>
                </a:tc>
                <a:extLst>
                  <a:ext uri="{0D108BD9-81ED-4DB2-BD59-A6C34878D82A}">
                    <a16:rowId xmlns:a16="http://schemas.microsoft.com/office/drawing/2014/main" val="4236713873"/>
                  </a:ext>
                </a:extLst>
              </a:tr>
              <a:tr h="265780">
                <a:tc>
                  <a:txBody>
                    <a:bodyPr/>
                    <a:lstStyle/>
                    <a:p>
                      <a:pPr algn="l" fontAlgn="ctr"/>
                      <a:r>
                        <a:rPr lang="en-IN" sz="1000" u="none" strike="noStrike" dirty="0">
                          <a:effectLst/>
                        </a:rPr>
                        <a:t>Mother Name</a:t>
                      </a:r>
                      <a:endParaRPr lang="en-IN" sz="1000" b="0" i="0" u="none" strike="noStrike" dirty="0">
                        <a:solidFill>
                          <a:srgbClr val="000000"/>
                        </a:solidFill>
                        <a:effectLst/>
                        <a:latin typeface="SansSerif"/>
                      </a:endParaRPr>
                    </a:p>
                  </a:txBody>
                  <a:tcPr marL="7620" marR="7620" marT="7620" marB="0" anchor="ctr"/>
                </a:tc>
                <a:extLst>
                  <a:ext uri="{0D108BD9-81ED-4DB2-BD59-A6C34878D82A}">
                    <a16:rowId xmlns:a16="http://schemas.microsoft.com/office/drawing/2014/main" val="2136933983"/>
                  </a:ext>
                </a:extLst>
              </a:tr>
            </a:tbl>
          </a:graphicData>
        </a:graphic>
      </p:graphicFrame>
    </p:spTree>
    <p:extLst>
      <p:ext uri="{BB962C8B-B14F-4D97-AF65-F5344CB8AC3E}">
        <p14:creationId xmlns:p14="http://schemas.microsoft.com/office/powerpoint/2010/main" val="2968904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36888D-78A6-4008-98CD-051175464577}"/>
              </a:ext>
            </a:extLst>
          </p:cNvPr>
          <p:cNvSpPr txBox="1"/>
          <p:nvPr/>
        </p:nvSpPr>
        <p:spPr>
          <a:xfrm>
            <a:off x="264160" y="849520"/>
            <a:ext cx="4592320" cy="307777"/>
          </a:xfrm>
          <a:prstGeom prst="rect">
            <a:avLst/>
          </a:prstGeom>
          <a:noFill/>
        </p:spPr>
        <p:txBody>
          <a:bodyPr wrap="square" rtlCol="0">
            <a:spAutoFit/>
          </a:bodyPr>
          <a:lstStyle/>
          <a:p>
            <a:r>
              <a:rPr lang="en-IN" sz="1400" dirty="0">
                <a:solidFill>
                  <a:schemeClr val="accent1"/>
                </a:solidFill>
              </a:rPr>
              <a:t>Columns not to be edited/updated or changed</a:t>
            </a:r>
          </a:p>
        </p:txBody>
      </p:sp>
      <p:sp>
        <p:nvSpPr>
          <p:cNvPr id="5" name="TextBox 4">
            <a:extLst>
              <a:ext uri="{FF2B5EF4-FFF2-40B4-BE49-F238E27FC236}">
                <a16:creationId xmlns:a16="http://schemas.microsoft.com/office/drawing/2014/main" id="{A7999FE2-2E85-4E26-BCCF-104058DDCEA3}"/>
              </a:ext>
            </a:extLst>
          </p:cNvPr>
          <p:cNvSpPr txBox="1"/>
          <p:nvPr/>
        </p:nvSpPr>
        <p:spPr>
          <a:xfrm>
            <a:off x="264160" y="1222466"/>
            <a:ext cx="5877560" cy="646331"/>
          </a:xfrm>
          <a:prstGeom prst="rect">
            <a:avLst/>
          </a:prstGeom>
          <a:noFill/>
        </p:spPr>
        <p:txBody>
          <a:bodyPr wrap="square" rtlCol="0">
            <a:spAutoFit/>
          </a:bodyPr>
          <a:lstStyle/>
          <a:p>
            <a:pPr algn="just"/>
            <a:r>
              <a:rPr lang="en-IN" sz="1200" dirty="0"/>
              <a:t>1. Some columns in the excel sheet are pre-filled and are used by the system for different purpose. Any addition/change in those columns will result in the inconsistency and user will not be able to upload the sheet into the system.</a:t>
            </a:r>
          </a:p>
        </p:txBody>
      </p:sp>
      <p:grpSp>
        <p:nvGrpSpPr>
          <p:cNvPr id="8" name="Group 7">
            <a:extLst>
              <a:ext uri="{FF2B5EF4-FFF2-40B4-BE49-F238E27FC236}">
                <a16:creationId xmlns:a16="http://schemas.microsoft.com/office/drawing/2014/main" id="{A7BF1CE7-D5F8-44C6-97EB-F31925978F7B}"/>
              </a:ext>
            </a:extLst>
          </p:cNvPr>
          <p:cNvGrpSpPr/>
          <p:nvPr/>
        </p:nvGrpSpPr>
        <p:grpSpPr>
          <a:xfrm>
            <a:off x="482600" y="1953698"/>
            <a:ext cx="5603240" cy="664366"/>
            <a:chOff x="482600" y="1953698"/>
            <a:chExt cx="5603240" cy="664366"/>
          </a:xfrm>
        </p:grpSpPr>
        <p:pic>
          <p:nvPicPr>
            <p:cNvPr id="6" name="Picture 5">
              <a:extLst>
                <a:ext uri="{FF2B5EF4-FFF2-40B4-BE49-F238E27FC236}">
                  <a16:creationId xmlns:a16="http://schemas.microsoft.com/office/drawing/2014/main" id="{C75E2233-8399-4034-B40F-2044F7EFB407}"/>
                </a:ext>
              </a:extLst>
            </p:cNvPr>
            <p:cNvPicPr>
              <a:picLocks noChangeAspect="1"/>
            </p:cNvPicPr>
            <p:nvPr/>
          </p:nvPicPr>
          <p:blipFill rotWithShape="1">
            <a:blip r:embed="rId2"/>
            <a:srcRect t="21160" r="666" b="57901"/>
            <a:stretch/>
          </p:blipFill>
          <p:spPr>
            <a:xfrm>
              <a:off x="482600" y="1953698"/>
              <a:ext cx="5603240" cy="664366"/>
            </a:xfrm>
            <a:prstGeom prst="rect">
              <a:avLst/>
            </a:prstGeom>
            <a:ln w="19050">
              <a:solidFill>
                <a:schemeClr val="tx1"/>
              </a:solidFill>
            </a:ln>
          </p:spPr>
        </p:pic>
        <p:sp>
          <p:nvSpPr>
            <p:cNvPr id="7" name="Rectangle: Rounded Corners 6">
              <a:extLst>
                <a:ext uri="{FF2B5EF4-FFF2-40B4-BE49-F238E27FC236}">
                  <a16:creationId xmlns:a16="http://schemas.microsoft.com/office/drawing/2014/main" id="{1835CB3F-2654-4DA9-B8F9-FBF9A0604012}"/>
                </a:ext>
              </a:extLst>
            </p:cNvPr>
            <p:cNvSpPr/>
            <p:nvPr/>
          </p:nvSpPr>
          <p:spPr>
            <a:xfrm>
              <a:off x="3540760" y="2362200"/>
              <a:ext cx="533400" cy="965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103B8B75-D6BE-4C72-921E-DCBC2102A3B8}"/>
              </a:ext>
            </a:extLst>
          </p:cNvPr>
          <p:cNvSpPr txBox="1"/>
          <p:nvPr/>
        </p:nvSpPr>
        <p:spPr>
          <a:xfrm>
            <a:off x="482600" y="2742733"/>
            <a:ext cx="5699760" cy="646331"/>
          </a:xfrm>
          <a:prstGeom prst="rect">
            <a:avLst/>
          </a:prstGeom>
          <a:noFill/>
        </p:spPr>
        <p:txBody>
          <a:bodyPr wrap="square" rtlCol="0">
            <a:spAutoFit/>
          </a:bodyPr>
          <a:lstStyle/>
          <a:p>
            <a:pPr algn="just"/>
            <a:r>
              <a:rPr lang="en-IN" sz="1200" dirty="0">
                <a:solidFill>
                  <a:srgbClr val="FF0000"/>
                </a:solidFill>
              </a:rPr>
              <a:t>Note : The user is advised not to change/edit the name of the columns and the information present inside these columns. If the information is edited then the system will not accept the excel sheet</a:t>
            </a:r>
          </a:p>
        </p:txBody>
      </p:sp>
      <p:sp>
        <p:nvSpPr>
          <p:cNvPr id="10" name="TextBox 9">
            <a:extLst>
              <a:ext uri="{FF2B5EF4-FFF2-40B4-BE49-F238E27FC236}">
                <a16:creationId xmlns:a16="http://schemas.microsoft.com/office/drawing/2014/main" id="{BC90ADE6-8B90-4156-94EA-94242BD9B4EC}"/>
              </a:ext>
            </a:extLst>
          </p:cNvPr>
          <p:cNvSpPr txBox="1"/>
          <p:nvPr/>
        </p:nvSpPr>
        <p:spPr>
          <a:xfrm>
            <a:off x="523240" y="3389064"/>
            <a:ext cx="5699760" cy="461665"/>
          </a:xfrm>
          <a:prstGeom prst="rect">
            <a:avLst/>
          </a:prstGeom>
          <a:noFill/>
        </p:spPr>
        <p:txBody>
          <a:bodyPr wrap="square" rtlCol="0">
            <a:spAutoFit/>
          </a:bodyPr>
          <a:lstStyle/>
          <a:p>
            <a:pPr algn="just"/>
            <a:r>
              <a:rPr lang="en-IN" sz="1200" dirty="0">
                <a:solidFill>
                  <a:srgbClr val="FF0000"/>
                </a:solidFill>
              </a:rPr>
              <a:t>*System will not accept the file if the Batch – ID in the sheet does not match the Batch – ID chosen while uploading the sheet</a:t>
            </a:r>
          </a:p>
        </p:txBody>
      </p:sp>
      <p:sp>
        <p:nvSpPr>
          <p:cNvPr id="12" name="TextBox 11">
            <a:extLst>
              <a:ext uri="{FF2B5EF4-FFF2-40B4-BE49-F238E27FC236}">
                <a16:creationId xmlns:a16="http://schemas.microsoft.com/office/drawing/2014/main" id="{58441D3F-1B85-410E-8A1A-AE27ED21B8A3}"/>
              </a:ext>
            </a:extLst>
          </p:cNvPr>
          <p:cNvSpPr txBox="1"/>
          <p:nvPr/>
        </p:nvSpPr>
        <p:spPr>
          <a:xfrm>
            <a:off x="264160" y="4053161"/>
            <a:ext cx="5958840" cy="276999"/>
          </a:xfrm>
          <a:prstGeom prst="rect">
            <a:avLst/>
          </a:prstGeom>
          <a:noFill/>
        </p:spPr>
        <p:txBody>
          <a:bodyPr wrap="square" rtlCol="0">
            <a:spAutoFit/>
          </a:bodyPr>
          <a:lstStyle/>
          <a:p>
            <a:pPr algn="just"/>
            <a:r>
              <a:rPr lang="en-IN" sz="1200" dirty="0"/>
              <a:t>2. The Candidate/Guardian information in the excel sheet should be filled from row number 7</a:t>
            </a:r>
          </a:p>
        </p:txBody>
      </p:sp>
      <p:grpSp>
        <p:nvGrpSpPr>
          <p:cNvPr id="15" name="Group 14">
            <a:extLst>
              <a:ext uri="{FF2B5EF4-FFF2-40B4-BE49-F238E27FC236}">
                <a16:creationId xmlns:a16="http://schemas.microsoft.com/office/drawing/2014/main" id="{0CB85AD3-06CF-4AC4-8F3C-DFC269983C4E}"/>
              </a:ext>
            </a:extLst>
          </p:cNvPr>
          <p:cNvGrpSpPr/>
          <p:nvPr/>
        </p:nvGrpSpPr>
        <p:grpSpPr>
          <a:xfrm>
            <a:off x="594360" y="4456057"/>
            <a:ext cx="5166360" cy="1252569"/>
            <a:chOff x="594360" y="4456057"/>
            <a:chExt cx="5166360" cy="1252569"/>
          </a:xfrm>
        </p:grpSpPr>
        <p:pic>
          <p:nvPicPr>
            <p:cNvPr id="11" name="Picture 10">
              <a:extLst>
                <a:ext uri="{FF2B5EF4-FFF2-40B4-BE49-F238E27FC236}">
                  <a16:creationId xmlns:a16="http://schemas.microsoft.com/office/drawing/2014/main" id="{E25AFE56-3570-4603-B57D-ADA4FB2FFE22}"/>
                </a:ext>
              </a:extLst>
            </p:cNvPr>
            <p:cNvPicPr>
              <a:picLocks noChangeAspect="1"/>
            </p:cNvPicPr>
            <p:nvPr/>
          </p:nvPicPr>
          <p:blipFill rotWithShape="1">
            <a:blip r:embed="rId3"/>
            <a:srcRect t="22609" r="1926" b="35120"/>
            <a:stretch/>
          </p:blipFill>
          <p:spPr>
            <a:xfrm>
              <a:off x="594360" y="4456057"/>
              <a:ext cx="5166360" cy="1252569"/>
            </a:xfrm>
            <a:prstGeom prst="rect">
              <a:avLst/>
            </a:prstGeom>
            <a:ln w="19050">
              <a:solidFill>
                <a:schemeClr val="tx1"/>
              </a:solidFill>
            </a:ln>
          </p:spPr>
        </p:pic>
        <p:sp>
          <p:nvSpPr>
            <p:cNvPr id="13" name="Rectangle: Rounded Corners 12">
              <a:extLst>
                <a:ext uri="{FF2B5EF4-FFF2-40B4-BE49-F238E27FC236}">
                  <a16:creationId xmlns:a16="http://schemas.microsoft.com/office/drawing/2014/main" id="{A7BEDFD5-5871-487C-A1EE-C7D5DFEDED92}"/>
                </a:ext>
              </a:extLst>
            </p:cNvPr>
            <p:cNvSpPr/>
            <p:nvPr/>
          </p:nvSpPr>
          <p:spPr>
            <a:xfrm>
              <a:off x="594360" y="5298440"/>
              <a:ext cx="5156200" cy="76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a:extLst>
              <a:ext uri="{FF2B5EF4-FFF2-40B4-BE49-F238E27FC236}">
                <a16:creationId xmlns:a16="http://schemas.microsoft.com/office/drawing/2014/main" id="{44EC8C70-1FD9-4A1E-B5FD-70EF62567026}"/>
              </a:ext>
            </a:extLst>
          </p:cNvPr>
          <p:cNvSpPr txBox="1"/>
          <p:nvPr/>
        </p:nvSpPr>
        <p:spPr>
          <a:xfrm>
            <a:off x="393700" y="5893504"/>
            <a:ext cx="5699760" cy="461665"/>
          </a:xfrm>
          <a:prstGeom prst="rect">
            <a:avLst/>
          </a:prstGeom>
          <a:noFill/>
        </p:spPr>
        <p:txBody>
          <a:bodyPr wrap="square" rtlCol="0">
            <a:spAutoFit/>
          </a:bodyPr>
          <a:lstStyle/>
          <a:p>
            <a:pPr algn="just"/>
            <a:r>
              <a:rPr lang="en-IN" sz="1200" dirty="0">
                <a:solidFill>
                  <a:srgbClr val="FF0000"/>
                </a:solidFill>
              </a:rPr>
              <a:t>Note: The candidate/guardian information should be entered by the training partner from row number 7. No row should be left blank while entering the information.</a:t>
            </a:r>
          </a:p>
        </p:txBody>
      </p:sp>
      <p:sp>
        <p:nvSpPr>
          <p:cNvPr id="17" name="TextBox 16">
            <a:extLst>
              <a:ext uri="{FF2B5EF4-FFF2-40B4-BE49-F238E27FC236}">
                <a16:creationId xmlns:a16="http://schemas.microsoft.com/office/drawing/2014/main" id="{C50C814F-A973-4047-96DE-808D056B638A}"/>
              </a:ext>
            </a:extLst>
          </p:cNvPr>
          <p:cNvSpPr txBox="1"/>
          <p:nvPr/>
        </p:nvSpPr>
        <p:spPr>
          <a:xfrm>
            <a:off x="393700" y="6378238"/>
            <a:ext cx="5699760" cy="461665"/>
          </a:xfrm>
          <a:prstGeom prst="rect">
            <a:avLst/>
          </a:prstGeom>
          <a:noFill/>
        </p:spPr>
        <p:txBody>
          <a:bodyPr wrap="square" rtlCol="0">
            <a:spAutoFit/>
          </a:bodyPr>
          <a:lstStyle/>
          <a:p>
            <a:pPr algn="just"/>
            <a:r>
              <a:rPr lang="en-IN" sz="1200" dirty="0">
                <a:solidFill>
                  <a:srgbClr val="FF0000"/>
                </a:solidFill>
              </a:rPr>
              <a:t>Note: No row should be deleted/edited before row number 7, not even the name of headers should be changed by the training partner</a:t>
            </a:r>
          </a:p>
        </p:txBody>
      </p:sp>
      <p:sp>
        <p:nvSpPr>
          <p:cNvPr id="18" name="TextBox 17">
            <a:extLst>
              <a:ext uri="{FF2B5EF4-FFF2-40B4-BE49-F238E27FC236}">
                <a16:creationId xmlns:a16="http://schemas.microsoft.com/office/drawing/2014/main" id="{96139C43-9F04-4857-9502-D99BE15FAD32}"/>
              </a:ext>
            </a:extLst>
          </p:cNvPr>
          <p:cNvSpPr txBox="1"/>
          <p:nvPr/>
        </p:nvSpPr>
        <p:spPr>
          <a:xfrm>
            <a:off x="259080" y="6994971"/>
            <a:ext cx="5958840" cy="276999"/>
          </a:xfrm>
          <a:prstGeom prst="rect">
            <a:avLst/>
          </a:prstGeom>
          <a:noFill/>
        </p:spPr>
        <p:txBody>
          <a:bodyPr wrap="square" rtlCol="0">
            <a:spAutoFit/>
          </a:bodyPr>
          <a:lstStyle/>
          <a:p>
            <a:pPr algn="just"/>
            <a:r>
              <a:rPr lang="en-IN" sz="1200" dirty="0"/>
              <a:t>3. The information that is mandatory in the excel sheet</a:t>
            </a:r>
          </a:p>
        </p:txBody>
      </p:sp>
      <p:graphicFrame>
        <p:nvGraphicFramePr>
          <p:cNvPr id="22" name="Table 21">
            <a:extLst>
              <a:ext uri="{FF2B5EF4-FFF2-40B4-BE49-F238E27FC236}">
                <a16:creationId xmlns:a16="http://schemas.microsoft.com/office/drawing/2014/main" id="{BBA4E286-5B43-4854-9BE7-D8449111E8A3}"/>
              </a:ext>
            </a:extLst>
          </p:cNvPr>
          <p:cNvGraphicFramePr>
            <a:graphicFrameLocks noGrp="1"/>
          </p:cNvGraphicFramePr>
          <p:nvPr>
            <p:extLst>
              <p:ext uri="{D42A27DB-BD31-4B8C-83A1-F6EECF244321}">
                <p14:modId xmlns:p14="http://schemas.microsoft.com/office/powerpoint/2010/main" val="1820521837"/>
              </p:ext>
            </p:extLst>
          </p:nvPr>
        </p:nvGraphicFramePr>
        <p:xfrm>
          <a:off x="629920" y="7427038"/>
          <a:ext cx="3002280" cy="2308860"/>
        </p:xfrm>
        <a:graphic>
          <a:graphicData uri="http://schemas.openxmlformats.org/drawingml/2006/table">
            <a:tbl>
              <a:tblPr firstRow="1" bandRow="1">
                <a:tableStyleId>{5C22544A-7EE6-4342-B048-85BDC9FD1C3A}</a:tableStyleId>
              </a:tblPr>
              <a:tblGrid>
                <a:gridCol w="3002280">
                  <a:extLst>
                    <a:ext uri="{9D8B030D-6E8A-4147-A177-3AD203B41FA5}">
                      <a16:colId xmlns:a16="http://schemas.microsoft.com/office/drawing/2014/main" val="2764399469"/>
                    </a:ext>
                  </a:extLst>
                </a:gridCol>
              </a:tblGrid>
              <a:tr h="278957">
                <a:tc>
                  <a:txBody>
                    <a:bodyPr/>
                    <a:lstStyle/>
                    <a:p>
                      <a:r>
                        <a:rPr lang="en-IN" dirty="0"/>
                        <a:t>Mandatory Fields in the Excel Sheet</a:t>
                      </a:r>
                    </a:p>
                  </a:txBody>
                  <a:tcPr/>
                </a:tc>
                <a:extLst>
                  <a:ext uri="{0D108BD9-81ED-4DB2-BD59-A6C34878D82A}">
                    <a16:rowId xmlns:a16="http://schemas.microsoft.com/office/drawing/2014/main" val="2359520236"/>
                  </a:ext>
                </a:extLst>
              </a:tr>
              <a:tr h="248215">
                <a:tc>
                  <a:txBody>
                    <a:bodyPr/>
                    <a:lstStyle/>
                    <a:p>
                      <a:r>
                        <a:rPr lang="en-IN" sz="1050" dirty="0"/>
                        <a:t>Enrolment Number</a:t>
                      </a:r>
                    </a:p>
                  </a:txBody>
                  <a:tcPr/>
                </a:tc>
                <a:extLst>
                  <a:ext uri="{0D108BD9-81ED-4DB2-BD59-A6C34878D82A}">
                    <a16:rowId xmlns:a16="http://schemas.microsoft.com/office/drawing/2014/main" val="3648948487"/>
                  </a:ext>
                </a:extLst>
              </a:tr>
              <a:tr h="248215">
                <a:tc>
                  <a:txBody>
                    <a:bodyPr/>
                    <a:lstStyle/>
                    <a:p>
                      <a:r>
                        <a:rPr lang="en-IN" sz="1050" dirty="0"/>
                        <a:t>First Name</a:t>
                      </a:r>
                    </a:p>
                  </a:txBody>
                  <a:tcPr/>
                </a:tc>
                <a:extLst>
                  <a:ext uri="{0D108BD9-81ED-4DB2-BD59-A6C34878D82A}">
                    <a16:rowId xmlns:a16="http://schemas.microsoft.com/office/drawing/2014/main" val="206800131"/>
                  </a:ext>
                </a:extLst>
              </a:tr>
              <a:tr h="248215">
                <a:tc>
                  <a:txBody>
                    <a:bodyPr/>
                    <a:lstStyle/>
                    <a:p>
                      <a:r>
                        <a:rPr lang="en-IN" sz="1050" dirty="0"/>
                        <a:t>Gender</a:t>
                      </a:r>
                    </a:p>
                  </a:txBody>
                  <a:tcPr/>
                </a:tc>
                <a:extLst>
                  <a:ext uri="{0D108BD9-81ED-4DB2-BD59-A6C34878D82A}">
                    <a16:rowId xmlns:a16="http://schemas.microsoft.com/office/drawing/2014/main" val="2471424661"/>
                  </a:ext>
                </a:extLst>
              </a:tr>
              <a:tr h="248215">
                <a:tc>
                  <a:txBody>
                    <a:bodyPr/>
                    <a:lstStyle/>
                    <a:p>
                      <a:r>
                        <a:rPr lang="en-IN" sz="1050" dirty="0"/>
                        <a:t>DOB</a:t>
                      </a:r>
                    </a:p>
                  </a:txBody>
                  <a:tcPr/>
                </a:tc>
                <a:extLst>
                  <a:ext uri="{0D108BD9-81ED-4DB2-BD59-A6C34878D82A}">
                    <a16:rowId xmlns:a16="http://schemas.microsoft.com/office/drawing/2014/main" val="4118527811"/>
                  </a:ext>
                </a:extLst>
              </a:tr>
              <a:tr h="248215">
                <a:tc>
                  <a:txBody>
                    <a:bodyPr/>
                    <a:lstStyle/>
                    <a:p>
                      <a:r>
                        <a:rPr lang="en-IN" sz="1050" dirty="0"/>
                        <a:t>First Name of Father/husband</a:t>
                      </a:r>
                    </a:p>
                  </a:txBody>
                  <a:tcPr/>
                </a:tc>
                <a:extLst>
                  <a:ext uri="{0D108BD9-81ED-4DB2-BD59-A6C34878D82A}">
                    <a16:rowId xmlns:a16="http://schemas.microsoft.com/office/drawing/2014/main" val="2606234939"/>
                  </a:ext>
                </a:extLst>
              </a:tr>
              <a:tr h="248215">
                <a:tc>
                  <a:txBody>
                    <a:bodyPr/>
                    <a:lstStyle/>
                    <a:p>
                      <a:r>
                        <a:rPr lang="en-IN" sz="1050" dirty="0"/>
                        <a:t>Aadhar Number</a:t>
                      </a:r>
                    </a:p>
                  </a:txBody>
                  <a:tcPr/>
                </a:tc>
                <a:extLst>
                  <a:ext uri="{0D108BD9-81ED-4DB2-BD59-A6C34878D82A}">
                    <a16:rowId xmlns:a16="http://schemas.microsoft.com/office/drawing/2014/main" val="2523143191"/>
                  </a:ext>
                </a:extLst>
              </a:tr>
              <a:tr h="248215">
                <a:tc>
                  <a:txBody>
                    <a:bodyPr/>
                    <a:lstStyle/>
                    <a:p>
                      <a:r>
                        <a:rPr lang="en-IN" sz="1050" dirty="0"/>
                        <a:t>Residential Address</a:t>
                      </a:r>
                    </a:p>
                  </a:txBody>
                  <a:tcPr/>
                </a:tc>
                <a:extLst>
                  <a:ext uri="{0D108BD9-81ED-4DB2-BD59-A6C34878D82A}">
                    <a16:rowId xmlns:a16="http://schemas.microsoft.com/office/drawing/2014/main" val="1774598901"/>
                  </a:ext>
                </a:extLst>
              </a:tr>
              <a:tr h="248215">
                <a:tc>
                  <a:txBody>
                    <a:bodyPr/>
                    <a:lstStyle/>
                    <a:p>
                      <a:r>
                        <a:rPr lang="en-IN" sz="1050" dirty="0"/>
                        <a:t>Workplace Address</a:t>
                      </a:r>
                    </a:p>
                  </a:txBody>
                  <a:tcPr/>
                </a:tc>
                <a:extLst>
                  <a:ext uri="{0D108BD9-81ED-4DB2-BD59-A6C34878D82A}">
                    <a16:rowId xmlns:a16="http://schemas.microsoft.com/office/drawing/2014/main" val="2472651160"/>
                  </a:ext>
                </a:extLst>
              </a:tr>
            </a:tbl>
          </a:graphicData>
        </a:graphic>
      </p:graphicFrame>
    </p:spTree>
    <p:extLst>
      <p:ext uri="{BB962C8B-B14F-4D97-AF65-F5344CB8AC3E}">
        <p14:creationId xmlns:p14="http://schemas.microsoft.com/office/powerpoint/2010/main" val="2712220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E31D36-1C67-4519-9186-7529459D432E}"/>
              </a:ext>
            </a:extLst>
          </p:cNvPr>
          <p:cNvSpPr txBox="1"/>
          <p:nvPr/>
        </p:nvSpPr>
        <p:spPr>
          <a:xfrm>
            <a:off x="264160" y="849520"/>
            <a:ext cx="4592320" cy="307777"/>
          </a:xfrm>
          <a:prstGeom prst="rect">
            <a:avLst/>
          </a:prstGeom>
          <a:noFill/>
        </p:spPr>
        <p:txBody>
          <a:bodyPr wrap="square" rtlCol="0">
            <a:spAutoFit/>
          </a:bodyPr>
          <a:lstStyle/>
          <a:p>
            <a:r>
              <a:rPr lang="en-IN" sz="1400" dirty="0">
                <a:solidFill>
                  <a:schemeClr val="accent1"/>
                </a:solidFill>
              </a:rPr>
              <a:t>Rules for Filling the Excel Sheet</a:t>
            </a:r>
          </a:p>
        </p:txBody>
      </p:sp>
      <p:sp>
        <p:nvSpPr>
          <p:cNvPr id="5" name="TextBox 4">
            <a:extLst>
              <a:ext uri="{FF2B5EF4-FFF2-40B4-BE49-F238E27FC236}">
                <a16:creationId xmlns:a16="http://schemas.microsoft.com/office/drawing/2014/main" id="{968211B7-BE7B-40FC-A807-84B05A71F23B}"/>
              </a:ext>
            </a:extLst>
          </p:cNvPr>
          <p:cNvSpPr txBox="1"/>
          <p:nvPr/>
        </p:nvSpPr>
        <p:spPr>
          <a:xfrm>
            <a:off x="355600" y="1243657"/>
            <a:ext cx="5877560" cy="646331"/>
          </a:xfrm>
          <a:prstGeom prst="rect">
            <a:avLst/>
          </a:prstGeom>
          <a:noFill/>
        </p:spPr>
        <p:txBody>
          <a:bodyPr wrap="square" rtlCol="0">
            <a:spAutoFit/>
          </a:bodyPr>
          <a:lstStyle/>
          <a:p>
            <a:pPr algn="just"/>
            <a:r>
              <a:rPr lang="en-IN" sz="1200" dirty="0"/>
              <a:t>1. The format for enrolment number of the candidate in the excel sheet will have the following format : </a:t>
            </a:r>
            <a:r>
              <a:rPr lang="en-IN" sz="1200" dirty="0">
                <a:solidFill>
                  <a:srgbClr val="FF0000"/>
                </a:solidFill>
              </a:rPr>
              <a:t>Batch – ID / Candidate Number</a:t>
            </a:r>
          </a:p>
          <a:p>
            <a:pPr algn="just"/>
            <a:r>
              <a:rPr lang="en-IN" sz="1200" dirty="0"/>
              <a:t> </a:t>
            </a:r>
          </a:p>
        </p:txBody>
      </p:sp>
      <p:sp>
        <p:nvSpPr>
          <p:cNvPr id="7" name="TextBox 6">
            <a:extLst>
              <a:ext uri="{FF2B5EF4-FFF2-40B4-BE49-F238E27FC236}">
                <a16:creationId xmlns:a16="http://schemas.microsoft.com/office/drawing/2014/main" id="{533EA811-526D-4594-8DE7-E65ACB2D01BC}"/>
              </a:ext>
            </a:extLst>
          </p:cNvPr>
          <p:cNvSpPr txBox="1"/>
          <p:nvPr/>
        </p:nvSpPr>
        <p:spPr>
          <a:xfrm>
            <a:off x="1475740" y="1889988"/>
            <a:ext cx="4165600" cy="369332"/>
          </a:xfrm>
          <a:prstGeom prst="rect">
            <a:avLst/>
          </a:prstGeom>
          <a:noFill/>
        </p:spPr>
        <p:txBody>
          <a:bodyPr wrap="square" rtlCol="0">
            <a:spAutoFit/>
          </a:bodyPr>
          <a:lstStyle/>
          <a:p>
            <a:r>
              <a:rPr lang="en-IN" dirty="0">
                <a:solidFill>
                  <a:schemeClr val="accent1"/>
                </a:solidFill>
              </a:rPr>
              <a:t>Example : KA_1234_Assam MC_1 / 1</a:t>
            </a:r>
          </a:p>
        </p:txBody>
      </p:sp>
      <p:sp>
        <p:nvSpPr>
          <p:cNvPr id="8" name="TextBox 7">
            <a:extLst>
              <a:ext uri="{FF2B5EF4-FFF2-40B4-BE49-F238E27FC236}">
                <a16:creationId xmlns:a16="http://schemas.microsoft.com/office/drawing/2014/main" id="{733109D6-319F-4181-99AD-A29E19B68EC1}"/>
              </a:ext>
            </a:extLst>
          </p:cNvPr>
          <p:cNvSpPr txBox="1"/>
          <p:nvPr/>
        </p:nvSpPr>
        <p:spPr>
          <a:xfrm>
            <a:off x="396240" y="3199457"/>
            <a:ext cx="5877560" cy="646331"/>
          </a:xfrm>
          <a:prstGeom prst="rect">
            <a:avLst/>
          </a:prstGeom>
          <a:noFill/>
        </p:spPr>
        <p:txBody>
          <a:bodyPr wrap="square" rtlCol="0">
            <a:spAutoFit/>
          </a:bodyPr>
          <a:lstStyle/>
          <a:p>
            <a:pPr algn="just"/>
            <a:r>
              <a:rPr lang="en-IN" sz="1200" dirty="0"/>
              <a:t>2. Once the user has added the data into the system, they have to add margin to the entire cells and columns in the sheet till where the data is entered in the excel sheet.</a:t>
            </a:r>
            <a:endParaRPr lang="en-IN" sz="1200" dirty="0">
              <a:solidFill>
                <a:srgbClr val="FF0000"/>
              </a:solidFill>
            </a:endParaRPr>
          </a:p>
          <a:p>
            <a:pPr algn="just"/>
            <a:r>
              <a:rPr lang="en-IN" sz="1200" dirty="0"/>
              <a:t> </a:t>
            </a:r>
          </a:p>
        </p:txBody>
      </p:sp>
      <p:sp>
        <p:nvSpPr>
          <p:cNvPr id="9" name="TextBox 8">
            <a:extLst>
              <a:ext uri="{FF2B5EF4-FFF2-40B4-BE49-F238E27FC236}">
                <a16:creationId xmlns:a16="http://schemas.microsoft.com/office/drawing/2014/main" id="{144C2FF4-6897-4D22-89F7-65A7FEF8B958}"/>
              </a:ext>
            </a:extLst>
          </p:cNvPr>
          <p:cNvSpPr txBox="1"/>
          <p:nvPr/>
        </p:nvSpPr>
        <p:spPr>
          <a:xfrm>
            <a:off x="490220" y="3845788"/>
            <a:ext cx="5877560" cy="461665"/>
          </a:xfrm>
          <a:prstGeom prst="rect">
            <a:avLst/>
          </a:prstGeom>
          <a:noFill/>
        </p:spPr>
        <p:txBody>
          <a:bodyPr wrap="square" rtlCol="0">
            <a:spAutoFit/>
          </a:bodyPr>
          <a:lstStyle/>
          <a:p>
            <a:pPr algn="just"/>
            <a:r>
              <a:rPr lang="en-IN" sz="1200" dirty="0">
                <a:solidFill>
                  <a:srgbClr val="FF0000"/>
                </a:solidFill>
              </a:rPr>
              <a:t>Note: if the sheet does not have margins till where the data is entered, then the sheet will not be read by the system. Leading to inconsistency in data.</a:t>
            </a:r>
            <a:r>
              <a:rPr lang="en-IN" sz="1200" dirty="0"/>
              <a:t> </a:t>
            </a:r>
          </a:p>
        </p:txBody>
      </p:sp>
      <p:sp>
        <p:nvSpPr>
          <p:cNvPr id="10" name="TextBox 9">
            <a:extLst>
              <a:ext uri="{FF2B5EF4-FFF2-40B4-BE49-F238E27FC236}">
                <a16:creationId xmlns:a16="http://schemas.microsoft.com/office/drawing/2014/main" id="{44DE0418-B955-45EB-9664-1C2618A397F9}"/>
              </a:ext>
            </a:extLst>
          </p:cNvPr>
          <p:cNvSpPr txBox="1"/>
          <p:nvPr/>
        </p:nvSpPr>
        <p:spPr>
          <a:xfrm>
            <a:off x="396240" y="4589978"/>
            <a:ext cx="5877560" cy="646331"/>
          </a:xfrm>
          <a:prstGeom prst="rect">
            <a:avLst/>
          </a:prstGeom>
          <a:noFill/>
        </p:spPr>
        <p:txBody>
          <a:bodyPr wrap="square" rtlCol="0">
            <a:spAutoFit/>
          </a:bodyPr>
          <a:lstStyle/>
          <a:p>
            <a:pPr algn="just"/>
            <a:r>
              <a:rPr lang="en-IN" sz="1200" dirty="0"/>
              <a:t>3. Set the format of date of birth column to Date (dd-mm-</a:t>
            </a:r>
            <a:r>
              <a:rPr lang="en-IN" sz="1200" dirty="0" err="1"/>
              <a:t>yy</a:t>
            </a:r>
            <a:r>
              <a:rPr lang="en-IN" sz="1200" dirty="0"/>
              <a:t>), if not done then the system will throw an error stating that the column is not set to date format and the data will not be submitted into the sheet</a:t>
            </a:r>
            <a:endParaRPr lang="en-IN" sz="1200" dirty="0">
              <a:solidFill>
                <a:srgbClr val="FF0000"/>
              </a:solidFill>
            </a:endParaRPr>
          </a:p>
        </p:txBody>
      </p:sp>
      <p:sp>
        <p:nvSpPr>
          <p:cNvPr id="11" name="TextBox 10">
            <a:extLst>
              <a:ext uri="{FF2B5EF4-FFF2-40B4-BE49-F238E27FC236}">
                <a16:creationId xmlns:a16="http://schemas.microsoft.com/office/drawing/2014/main" id="{E7B02289-2C47-4061-B607-36F663809866}"/>
              </a:ext>
            </a:extLst>
          </p:cNvPr>
          <p:cNvSpPr txBox="1"/>
          <p:nvPr/>
        </p:nvSpPr>
        <p:spPr>
          <a:xfrm>
            <a:off x="396240" y="2480720"/>
            <a:ext cx="5877560" cy="461665"/>
          </a:xfrm>
          <a:prstGeom prst="rect">
            <a:avLst/>
          </a:prstGeom>
          <a:noFill/>
        </p:spPr>
        <p:txBody>
          <a:bodyPr wrap="square" rtlCol="0">
            <a:spAutoFit/>
          </a:bodyPr>
          <a:lstStyle/>
          <a:p>
            <a:pPr algn="just"/>
            <a:r>
              <a:rPr lang="en-IN" sz="1200" dirty="0">
                <a:solidFill>
                  <a:srgbClr val="FF0000"/>
                </a:solidFill>
              </a:rPr>
              <a:t>Note:  For each batch, this naming convention should be followed. Else, the system won’t get to know which candidate belongs to which batch and may not accept the sheet</a:t>
            </a:r>
          </a:p>
        </p:txBody>
      </p:sp>
      <p:sp>
        <p:nvSpPr>
          <p:cNvPr id="12" name="TextBox 11">
            <a:extLst>
              <a:ext uri="{FF2B5EF4-FFF2-40B4-BE49-F238E27FC236}">
                <a16:creationId xmlns:a16="http://schemas.microsoft.com/office/drawing/2014/main" id="{E35A8B26-C0CB-4A29-9234-3EE22B39D549}"/>
              </a:ext>
            </a:extLst>
          </p:cNvPr>
          <p:cNvSpPr txBox="1"/>
          <p:nvPr/>
        </p:nvSpPr>
        <p:spPr>
          <a:xfrm>
            <a:off x="355600" y="5446544"/>
            <a:ext cx="5877560" cy="461665"/>
          </a:xfrm>
          <a:prstGeom prst="rect">
            <a:avLst/>
          </a:prstGeom>
          <a:noFill/>
        </p:spPr>
        <p:txBody>
          <a:bodyPr wrap="square" rtlCol="0">
            <a:spAutoFit/>
          </a:bodyPr>
          <a:lstStyle/>
          <a:p>
            <a:pPr algn="just"/>
            <a:r>
              <a:rPr lang="en-IN" sz="1200" dirty="0"/>
              <a:t>4. The age of the candidates in the batch should not be less than 18 otherwise, the system will not accept the record of that candidate</a:t>
            </a:r>
            <a:endParaRPr lang="en-IN" sz="1200" dirty="0">
              <a:solidFill>
                <a:srgbClr val="FF0000"/>
              </a:solidFill>
            </a:endParaRPr>
          </a:p>
        </p:txBody>
      </p:sp>
      <p:sp>
        <p:nvSpPr>
          <p:cNvPr id="2" name="TextBox 1">
            <a:extLst>
              <a:ext uri="{FF2B5EF4-FFF2-40B4-BE49-F238E27FC236}">
                <a16:creationId xmlns:a16="http://schemas.microsoft.com/office/drawing/2014/main" id="{BAF04AD5-0378-4044-8DB9-97BCA531A588}"/>
              </a:ext>
            </a:extLst>
          </p:cNvPr>
          <p:cNvSpPr txBox="1"/>
          <p:nvPr/>
        </p:nvSpPr>
        <p:spPr>
          <a:xfrm>
            <a:off x="311150" y="6129866"/>
            <a:ext cx="3251200" cy="307777"/>
          </a:xfrm>
          <a:prstGeom prst="rect">
            <a:avLst/>
          </a:prstGeom>
          <a:noFill/>
        </p:spPr>
        <p:txBody>
          <a:bodyPr wrap="square" rtlCol="0">
            <a:spAutoFit/>
          </a:bodyPr>
          <a:lstStyle/>
          <a:p>
            <a:r>
              <a:rPr lang="en-IN" sz="1400" dirty="0">
                <a:solidFill>
                  <a:schemeClr val="accent1"/>
                </a:solidFill>
              </a:rPr>
              <a:t>Deleting value from the excel sheet</a:t>
            </a:r>
          </a:p>
        </p:txBody>
      </p:sp>
      <p:sp>
        <p:nvSpPr>
          <p:cNvPr id="3" name="Rectangle 2">
            <a:extLst>
              <a:ext uri="{FF2B5EF4-FFF2-40B4-BE49-F238E27FC236}">
                <a16:creationId xmlns:a16="http://schemas.microsoft.com/office/drawing/2014/main" id="{DD9191F8-38D4-4BC5-923D-36C39671B39D}"/>
              </a:ext>
            </a:extLst>
          </p:cNvPr>
          <p:cNvSpPr/>
          <p:nvPr/>
        </p:nvSpPr>
        <p:spPr>
          <a:xfrm>
            <a:off x="732790" y="6468401"/>
            <a:ext cx="5651500" cy="276999"/>
          </a:xfrm>
          <a:prstGeom prst="rect">
            <a:avLst/>
          </a:prstGeom>
        </p:spPr>
        <p:txBody>
          <a:bodyPr wrap="square">
            <a:spAutoFit/>
          </a:bodyPr>
          <a:lstStyle/>
          <a:p>
            <a:pPr algn="just"/>
            <a:r>
              <a:rPr lang="en-IN" sz="1200" dirty="0"/>
              <a:t>If you wish to delete a value from an excel sheet, follow the given steps :</a:t>
            </a:r>
          </a:p>
        </p:txBody>
      </p:sp>
      <p:sp>
        <p:nvSpPr>
          <p:cNvPr id="6" name="TextBox 5">
            <a:extLst>
              <a:ext uri="{FF2B5EF4-FFF2-40B4-BE49-F238E27FC236}">
                <a16:creationId xmlns:a16="http://schemas.microsoft.com/office/drawing/2014/main" id="{EBEC3F2A-4395-431E-AC98-AE5BFD079186}"/>
              </a:ext>
            </a:extLst>
          </p:cNvPr>
          <p:cNvSpPr txBox="1"/>
          <p:nvPr/>
        </p:nvSpPr>
        <p:spPr>
          <a:xfrm>
            <a:off x="396240" y="6866466"/>
            <a:ext cx="6029960" cy="276999"/>
          </a:xfrm>
          <a:prstGeom prst="rect">
            <a:avLst/>
          </a:prstGeom>
          <a:noFill/>
        </p:spPr>
        <p:txBody>
          <a:bodyPr wrap="square" rtlCol="0">
            <a:spAutoFit/>
          </a:bodyPr>
          <a:lstStyle/>
          <a:p>
            <a:pPr algn="just"/>
            <a:r>
              <a:rPr lang="en-IN" sz="1200" dirty="0"/>
              <a:t>1. Choose the cell whose value has to be deleted and right click on the cell</a:t>
            </a:r>
          </a:p>
        </p:txBody>
      </p:sp>
      <p:sp>
        <p:nvSpPr>
          <p:cNvPr id="13" name="TextBox 12">
            <a:extLst>
              <a:ext uri="{FF2B5EF4-FFF2-40B4-BE49-F238E27FC236}">
                <a16:creationId xmlns:a16="http://schemas.microsoft.com/office/drawing/2014/main" id="{7AAAF5D3-51E9-491D-8ECC-1824DF60C557}"/>
              </a:ext>
            </a:extLst>
          </p:cNvPr>
          <p:cNvSpPr txBox="1"/>
          <p:nvPr/>
        </p:nvSpPr>
        <p:spPr>
          <a:xfrm>
            <a:off x="355600" y="7182263"/>
            <a:ext cx="6029960" cy="461665"/>
          </a:xfrm>
          <a:prstGeom prst="rect">
            <a:avLst/>
          </a:prstGeom>
          <a:noFill/>
        </p:spPr>
        <p:txBody>
          <a:bodyPr wrap="square" rtlCol="0">
            <a:spAutoFit/>
          </a:bodyPr>
          <a:lstStyle/>
          <a:p>
            <a:pPr algn="just"/>
            <a:r>
              <a:rPr lang="en-IN" sz="1200" dirty="0"/>
              <a:t>2. Once you have right clicked on the cell. Click on clear contents option and your value will be    deleted</a:t>
            </a:r>
          </a:p>
        </p:txBody>
      </p:sp>
      <p:pic>
        <p:nvPicPr>
          <p:cNvPr id="14" name="Picture 13">
            <a:extLst>
              <a:ext uri="{FF2B5EF4-FFF2-40B4-BE49-F238E27FC236}">
                <a16:creationId xmlns:a16="http://schemas.microsoft.com/office/drawing/2014/main" id="{4F48D847-C642-4625-8A5D-3471C46BA441}"/>
              </a:ext>
            </a:extLst>
          </p:cNvPr>
          <p:cNvPicPr>
            <a:picLocks noChangeAspect="1"/>
          </p:cNvPicPr>
          <p:nvPr/>
        </p:nvPicPr>
        <p:blipFill rotWithShape="1">
          <a:blip r:embed="rId2"/>
          <a:srcRect l="7148" t="24183" r="12100" b="34945"/>
          <a:stretch/>
        </p:blipFill>
        <p:spPr>
          <a:xfrm>
            <a:off x="601556" y="7777909"/>
            <a:ext cx="5538047" cy="1576721"/>
          </a:xfrm>
          <a:prstGeom prst="rect">
            <a:avLst/>
          </a:prstGeom>
          <a:ln w="19050">
            <a:solidFill>
              <a:schemeClr val="tx1"/>
            </a:solidFill>
          </a:ln>
        </p:spPr>
      </p:pic>
      <p:sp>
        <p:nvSpPr>
          <p:cNvPr id="15" name="Rectangle: Rounded Corners 14">
            <a:extLst>
              <a:ext uri="{FF2B5EF4-FFF2-40B4-BE49-F238E27FC236}">
                <a16:creationId xmlns:a16="http://schemas.microsoft.com/office/drawing/2014/main" id="{85B42DA3-9903-45D6-B71C-A6E81DEDDAE0}"/>
              </a:ext>
            </a:extLst>
          </p:cNvPr>
          <p:cNvSpPr/>
          <p:nvPr/>
        </p:nvSpPr>
        <p:spPr>
          <a:xfrm>
            <a:off x="4699001" y="8016012"/>
            <a:ext cx="1083732" cy="1627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0828869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563</TotalTime>
  <Words>1437</Words>
  <Application>Microsoft Office PowerPoint</Application>
  <PresentationFormat>A4 Paper (210x297 mm)</PresentationFormat>
  <Paragraphs>133</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Calibri Light</vt:lpstr>
      <vt:lpstr>Franklin Gothic Heavy</vt:lpstr>
      <vt:lpstr>Mangal</vt:lpstr>
      <vt:lpstr>SansSerif</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Prateek Kapoor</dc:creator>
  <cp:lastModifiedBy>Prateek Kapoor</cp:lastModifiedBy>
  <cp:revision>206</cp:revision>
  <dcterms:created xsi:type="dcterms:W3CDTF">2018-08-29T07:49:00Z</dcterms:created>
  <dcterms:modified xsi:type="dcterms:W3CDTF">2018-09-30T10:34:41Z</dcterms:modified>
</cp:coreProperties>
</file>